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65" r:id="rId5"/>
    <p:sldId id="396" r:id="rId6"/>
    <p:sldId id="397" r:id="rId7"/>
    <p:sldId id="302" r:id="rId8"/>
    <p:sldId id="370" r:id="rId9"/>
    <p:sldId id="385" r:id="rId10"/>
    <p:sldId id="386" r:id="rId11"/>
    <p:sldId id="387" r:id="rId12"/>
    <p:sldId id="390" r:id="rId13"/>
    <p:sldId id="391" r:id="rId14"/>
    <p:sldId id="350" r:id="rId15"/>
    <p:sldId id="291" r:id="rId16"/>
    <p:sldId id="393" r:id="rId17"/>
    <p:sldId id="360" r:id="rId18"/>
    <p:sldId id="361" r:id="rId19"/>
    <p:sldId id="377" r:id="rId20"/>
    <p:sldId id="375" r:id="rId21"/>
    <p:sldId id="395" r:id="rId22"/>
    <p:sldId id="366" r:id="rId23"/>
    <p:sldId id="367" r:id="rId24"/>
    <p:sldId id="376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>
      <p:cViewPr varScale="1">
        <p:scale>
          <a:sx n="113" d="100"/>
          <a:sy n="113" d="100"/>
        </p:scale>
        <p:origin x="130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k-KZ"/>
              <a:t>Үздіктер мен екпінділер үлесі</a:t>
            </a:r>
            <a:endParaRPr lang="ru-RU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2FB-4DAA-A6BD-8D8EC60A553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2FB-4DAA-A6BD-8D8EC60A553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2FB-4DAA-A6BD-8D8EC60A553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42FB-4DAA-A6BD-8D8EC60A553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42FB-4DAA-A6BD-8D8EC60A553D}"/>
              </c:ext>
            </c:extLst>
          </c:dPt>
          <c:dLbls>
            <c:dLbl>
              <c:idx val="4"/>
              <c:layout>
                <c:manualLayout>
                  <c:x val="-1.4232907063863577E-2"/>
                  <c:y val="0.1225579301440608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2FB-4DAA-A6BD-8D8EC60A553D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Лист1!$A$1:$A$5</c:f>
              <c:strCache>
                <c:ptCount val="5"/>
                <c:pt idx="0">
                  <c:v>үздіктер -16</c:v>
                </c:pt>
                <c:pt idx="1">
                  <c:v>екпінділер-49</c:v>
                </c:pt>
                <c:pt idx="2">
                  <c:v>1 "4 "-2 оқушы</c:v>
                </c:pt>
                <c:pt idx="3">
                  <c:v>1 "3" -5 оқушы</c:v>
                </c:pt>
                <c:pt idx="4">
                  <c:v>2"3"- 0 оқушы</c:v>
                </c:pt>
              </c:strCache>
            </c:strRef>
          </c:cat>
          <c:val>
            <c:numRef>
              <c:f>Лист1!$B$1:$B$5</c:f>
              <c:numCache>
                <c:formatCode>General</c:formatCode>
                <c:ptCount val="5"/>
                <c:pt idx="0">
                  <c:v>16</c:v>
                </c:pt>
                <c:pt idx="1">
                  <c:v>49</c:v>
                </c:pt>
                <c:pt idx="2">
                  <c:v>2</c:v>
                </c:pt>
                <c:pt idx="3">
                  <c:v>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2FB-4DAA-A6BD-8D8EC60A553D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C-42FB-4DAA-A6BD-8D8EC60A553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E-42FB-4DAA-A6BD-8D8EC60A553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0-42FB-4DAA-A6BD-8D8EC60A553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42FB-4DAA-A6BD-8D8EC60A553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42FB-4DAA-A6BD-8D8EC60A553D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Лист1!$A$1:$A$5</c:f>
              <c:strCache>
                <c:ptCount val="5"/>
                <c:pt idx="0">
                  <c:v>үздіктер -16</c:v>
                </c:pt>
                <c:pt idx="1">
                  <c:v>екпінділер-49</c:v>
                </c:pt>
                <c:pt idx="2">
                  <c:v>1 "4 "-2 оқушы</c:v>
                </c:pt>
                <c:pt idx="3">
                  <c:v>1 "3" -5 оқушы</c:v>
                </c:pt>
                <c:pt idx="4">
                  <c:v>2"3"- 0 оқушы</c:v>
                </c:pt>
              </c:strCache>
            </c:strRef>
          </c:cat>
          <c:val>
            <c:numRef>
              <c:f>Лист1!$C$1:$C$5</c:f>
              <c:numCache>
                <c:formatCode>General</c:formatCode>
                <c:ptCount val="5"/>
                <c:pt idx="0">
                  <c:v>14</c:v>
                </c:pt>
                <c:pt idx="1">
                  <c:v>55</c:v>
                </c:pt>
                <c:pt idx="2">
                  <c:v>1</c:v>
                </c:pt>
                <c:pt idx="3">
                  <c:v>4</c:v>
                </c:pt>
                <c:pt idx="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42FB-4DAA-A6BD-8D8EC60A553D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2337043179795213"/>
          <c:y val="0.38769281734166894"/>
          <c:w val="0.26443061968097026"/>
          <c:h val="0.36073548065597538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0163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103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3651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337568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600563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8076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2771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9449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7861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8944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643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837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7864" y="1700808"/>
            <a:ext cx="6172200" cy="1894362"/>
          </a:xfrm>
        </p:spPr>
        <p:txBody>
          <a:bodyPr>
            <a:normAutofit/>
          </a:bodyPr>
          <a:lstStyle/>
          <a:p>
            <a:r>
              <a:rPr lang="kk-KZ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Педагогикалық кеңес №3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556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7367" y="40777"/>
            <a:ext cx="8229600" cy="620688"/>
          </a:xfrm>
        </p:spPr>
        <p:txBody>
          <a:bodyPr>
            <a:noAutofit/>
          </a:bodyPr>
          <a:lstStyle/>
          <a:p>
            <a: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ҚАЗАҚСТАН ТАРИХЫ ПӘНІНІҢ БІЛІМ САПАСЫ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F1EB9D-B498-66DD-5DA9-7235901FCEC3}"/>
              </a:ext>
            </a:extLst>
          </p:cNvPr>
          <p:cNvSpPr txBox="1"/>
          <p:nvPr/>
        </p:nvSpPr>
        <p:spPr>
          <a:xfrm>
            <a:off x="2249995" y="6055195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Жоғары сапа 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800" b="1" i="0" u="none" strike="noStrike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-10</a:t>
            </a:r>
            <a:r>
              <a:rPr lang="ru-RU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0" u="none" strike="noStrike" baseline="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100  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kk-KZ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1800" b="1" i="0" u="none" strike="noStrike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endParaRPr lang="en-US" sz="1800" b="1" i="0" u="none" strike="noStrike" baseline="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143A2278-D1C7-38EC-9D8C-5A5C6A5308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799755"/>
              </p:ext>
            </p:extLst>
          </p:nvPr>
        </p:nvGraphicFramePr>
        <p:xfrm>
          <a:off x="457200" y="1600200"/>
          <a:ext cx="8463319" cy="3295660"/>
        </p:xfrm>
        <a:graphic>
          <a:graphicData uri="http://schemas.openxmlformats.org/drawingml/2006/table">
            <a:tbl>
              <a:tblPr/>
              <a:tblGrid>
                <a:gridCol w="1152127">
                  <a:extLst>
                    <a:ext uri="{9D8B030D-6E8A-4147-A177-3AD203B41FA5}">
                      <a16:colId xmlns:a16="http://schemas.microsoft.com/office/drawing/2014/main" val="370748187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4151791194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70925417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587310682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281841099"/>
                    </a:ext>
                  </a:extLst>
                </a:gridCol>
                <a:gridCol w="974488">
                  <a:extLst>
                    <a:ext uri="{9D8B030D-6E8A-4147-A177-3AD203B41FA5}">
                      <a16:colId xmlns:a16="http://schemas.microsoft.com/office/drawing/2014/main" val="2982906491"/>
                    </a:ext>
                  </a:extLst>
                </a:gridCol>
              </a:tblGrid>
              <a:tr h="11087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сапасы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%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Орташа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бал 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7325963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72,73%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952262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66,67%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2560826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737720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81,82%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2868701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85,71%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079033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4,50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168811"/>
                  </a:ext>
                </a:extLst>
              </a:tr>
              <a:tr h="23257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656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2443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620688"/>
          </a:xfrm>
        </p:spPr>
        <p:txBody>
          <a:bodyPr>
            <a:noAutofit/>
          </a:bodyPr>
          <a:lstStyle/>
          <a:p>
            <a: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ДҮНИЕЖҮЗІ ТАРИХЫ ПӘНІ БОЙЫНША БІЛІМ САПАСЫ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F1EB9D-B498-66DD-5DA9-7235901FCEC3}"/>
              </a:ext>
            </a:extLst>
          </p:cNvPr>
          <p:cNvSpPr txBox="1"/>
          <p:nvPr/>
        </p:nvSpPr>
        <p:spPr>
          <a:xfrm>
            <a:off x="2435169" y="558924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Жоғары сапа 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7-9</a:t>
            </a:r>
            <a:r>
              <a:rPr lang="ru-RU" sz="1800" b="1" i="0" u="none" strike="noStrike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0" u="none" strike="noStrike" baseline="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DE6B5DA6-5EAA-0F3E-E2AC-5C40116B18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27519"/>
              </p:ext>
            </p:extLst>
          </p:nvPr>
        </p:nvGraphicFramePr>
        <p:xfrm>
          <a:off x="457200" y="1600200"/>
          <a:ext cx="8463319" cy="3439676"/>
        </p:xfrm>
        <a:graphic>
          <a:graphicData uri="http://schemas.openxmlformats.org/drawingml/2006/table">
            <a:tbl>
              <a:tblPr/>
              <a:tblGrid>
                <a:gridCol w="1152127">
                  <a:extLst>
                    <a:ext uri="{9D8B030D-6E8A-4147-A177-3AD203B41FA5}">
                      <a16:colId xmlns:a16="http://schemas.microsoft.com/office/drawing/2014/main" val="302150212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42601784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87943394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878759463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439115867"/>
                    </a:ext>
                  </a:extLst>
                </a:gridCol>
                <a:gridCol w="974488">
                  <a:extLst>
                    <a:ext uri="{9D8B030D-6E8A-4147-A177-3AD203B41FA5}">
                      <a16:colId xmlns:a16="http://schemas.microsoft.com/office/drawing/2014/main" val="2889375275"/>
                    </a:ext>
                  </a:extLst>
                </a:gridCol>
              </a:tblGrid>
              <a:tr h="12527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сапасы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%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Орташа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бал 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581248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81,82%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2768694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77,78%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020177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73,33%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32374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81,82%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509018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423725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701526"/>
                  </a:ext>
                </a:extLst>
              </a:tr>
              <a:tr h="23257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93,75%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8139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2574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25913"/>
            <a:ext cx="8229600" cy="620688"/>
          </a:xfrm>
        </p:spPr>
        <p:txBody>
          <a:bodyPr>
            <a:noAutofit/>
          </a:bodyPr>
          <a:lstStyle/>
          <a:p>
            <a:r>
              <a:rPr lang="kk-KZ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ОРЫС ТІЛІ МЕН  ӘДЕБИЕТІ  ПӘНІ БОЙЫНША БІЛІМ САПАСЫ</a:t>
            </a:r>
            <a:endParaRPr lang="ru-RU" sz="20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F1EB9D-B498-66DD-5DA9-7235901FCEC3}"/>
              </a:ext>
            </a:extLst>
          </p:cNvPr>
          <p:cNvSpPr txBox="1"/>
          <p:nvPr/>
        </p:nvSpPr>
        <p:spPr>
          <a:xfrm>
            <a:off x="2237685" y="6056248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Жоғары сапа 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800" b="1" i="0" u="none" strike="noStrike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0" u="none" strike="noStrike" baseline="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100  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r>
              <a:rPr lang="kk-KZ" sz="1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Төменгі сапа 11</a:t>
            </a:r>
            <a:r>
              <a:rPr lang="ru-RU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0" u="none" strike="noStrike" baseline="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54,55   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endParaRPr lang="en-US" sz="1800" b="1" i="0" u="none" strike="noStrike" baseline="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9EEDC363-FE1F-6C1A-85B9-7670775A02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566401"/>
              </p:ext>
            </p:extLst>
          </p:nvPr>
        </p:nvGraphicFramePr>
        <p:xfrm>
          <a:off x="457200" y="1600200"/>
          <a:ext cx="8463319" cy="3682095"/>
        </p:xfrm>
        <a:graphic>
          <a:graphicData uri="http://schemas.openxmlformats.org/drawingml/2006/table">
            <a:tbl>
              <a:tblPr/>
              <a:tblGrid>
                <a:gridCol w="1152127">
                  <a:extLst>
                    <a:ext uri="{9D8B030D-6E8A-4147-A177-3AD203B41FA5}">
                      <a16:colId xmlns:a16="http://schemas.microsoft.com/office/drawing/2014/main" val="350627749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43761848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47180152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819354713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953728357"/>
                    </a:ext>
                  </a:extLst>
                </a:gridCol>
                <a:gridCol w="974488">
                  <a:extLst>
                    <a:ext uri="{9D8B030D-6E8A-4147-A177-3AD203B41FA5}">
                      <a16:colId xmlns:a16="http://schemas.microsoft.com/office/drawing/2014/main" val="208071400"/>
                    </a:ext>
                  </a:extLst>
                </a:gridCol>
              </a:tblGrid>
              <a:tr h="4433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сапасы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%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Орташа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бал 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422502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72,73%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3,91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76465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66,67%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3,78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850577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73,33%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9959721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54,55%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3,55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039586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71,43%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3,71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1726165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485423"/>
                  </a:ext>
                </a:extLst>
              </a:tr>
              <a:tr h="23257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3,75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002717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140235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76,92%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912053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66,67%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2669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7403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98984"/>
          </a:xfrm>
        </p:spPr>
        <p:txBody>
          <a:bodyPr>
            <a:normAutofit/>
          </a:bodyPr>
          <a:lstStyle/>
          <a:p>
            <a:r>
              <a:rPr lang="kk-KZ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ШЕТЕЛ ТІЛІ ПӘНІНІҢ  </a:t>
            </a:r>
            <a:br>
              <a:rPr lang="kk-KZ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БІЛІМ САПАСЫ</a:t>
            </a:r>
            <a:endParaRPr lang="ru-RU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BF6667-F5E7-62CE-E458-C907C89B9D75}"/>
              </a:ext>
            </a:extLst>
          </p:cNvPr>
          <p:cNvSpPr txBox="1"/>
          <p:nvPr/>
        </p:nvSpPr>
        <p:spPr>
          <a:xfrm>
            <a:off x="2771800" y="5949280"/>
            <a:ext cx="518457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Жоғары сапа 7 с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ынып </a:t>
            </a:r>
            <a:r>
              <a:rPr lang="ru-RU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800" b="1" i="0" u="none" strike="noStrike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0" u="none" strike="noStrike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төменгі</a:t>
            </a:r>
            <a:r>
              <a:rPr lang="ru-RU" sz="1800" b="1" i="0" u="none" strike="noStrike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сапа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0" u="none" strike="noStrike" baseline="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57, 14 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sz="1800" b="1" i="0" u="none" strike="noStrike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F72D25B1-494E-5197-BCC5-1F887AE3CA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300132"/>
              </p:ext>
            </p:extLst>
          </p:nvPr>
        </p:nvGraphicFramePr>
        <p:xfrm>
          <a:off x="457200" y="1600200"/>
          <a:ext cx="8463319" cy="3682095"/>
        </p:xfrm>
        <a:graphic>
          <a:graphicData uri="http://schemas.openxmlformats.org/drawingml/2006/table">
            <a:tbl>
              <a:tblPr/>
              <a:tblGrid>
                <a:gridCol w="1152127">
                  <a:extLst>
                    <a:ext uri="{9D8B030D-6E8A-4147-A177-3AD203B41FA5}">
                      <a16:colId xmlns:a16="http://schemas.microsoft.com/office/drawing/2014/main" val="372581911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316972548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12561271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771332916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3603909205"/>
                    </a:ext>
                  </a:extLst>
                </a:gridCol>
                <a:gridCol w="974488">
                  <a:extLst>
                    <a:ext uri="{9D8B030D-6E8A-4147-A177-3AD203B41FA5}">
                      <a16:colId xmlns:a16="http://schemas.microsoft.com/office/drawing/2014/main" val="2250880556"/>
                    </a:ext>
                  </a:extLst>
                </a:gridCol>
              </a:tblGrid>
              <a:tr h="4649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сапасы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%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Орташа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бал 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751629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72,73%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085888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66,67%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742224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66,67%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7545296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83,33%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1432098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76,92%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873229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63,64%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13795"/>
                  </a:ext>
                </a:extLst>
              </a:tr>
              <a:tr h="23257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57,14%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3,57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591539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249322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87,50%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967696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72,73%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19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6000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484784"/>
            <a:ext cx="7056784" cy="2664296"/>
          </a:xfrm>
        </p:spPr>
        <p:txBody>
          <a:bodyPr>
            <a:normAutofit/>
          </a:bodyPr>
          <a:lstStyle/>
          <a:p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ЖАРАТЫЛЫСТАНУ ПӘНДЕР  БІРЛЕСТІГІ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5210" y="764704"/>
            <a:ext cx="8229600" cy="620688"/>
          </a:xfrm>
        </p:spPr>
        <p:txBody>
          <a:bodyPr>
            <a:noAutofit/>
          </a:bodyPr>
          <a:lstStyle/>
          <a:p>
            <a:pPr algn="ctr"/>
            <a:r>
              <a:rPr lang="kk-KZ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МАТЕМАТИКА  ПӘНІ БОЙЫНША БІЛІМ САПАСЫ</a:t>
            </a:r>
            <a:endParaRPr lang="ru-RU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F1EB9D-B498-66DD-5DA9-7235901FCEC3}"/>
              </a:ext>
            </a:extLst>
          </p:cNvPr>
          <p:cNvSpPr txBox="1"/>
          <p:nvPr/>
        </p:nvSpPr>
        <p:spPr>
          <a:xfrm>
            <a:off x="2286000" y="5169966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Жоғары сапа 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0" u="none" strike="noStrike" baseline="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91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kk-KZ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67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r>
              <a:rPr lang="kk-KZ" sz="1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Төменгі сапа 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2-6</a:t>
            </a:r>
            <a:r>
              <a:rPr lang="ru-RU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0" u="none" strike="noStrike" baseline="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66</a:t>
            </a: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67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endParaRPr lang="en-US" sz="1800" b="1" i="0" u="none" strike="noStrike" baseline="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AF0CF2AB-4532-C78E-DC66-A3A0DF4B33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473016"/>
              </p:ext>
            </p:extLst>
          </p:nvPr>
        </p:nvGraphicFramePr>
        <p:xfrm>
          <a:off x="457200" y="1600200"/>
          <a:ext cx="8463319" cy="2662436"/>
        </p:xfrm>
        <a:graphic>
          <a:graphicData uri="http://schemas.openxmlformats.org/drawingml/2006/table">
            <a:tbl>
              <a:tblPr/>
              <a:tblGrid>
                <a:gridCol w="1152127">
                  <a:extLst>
                    <a:ext uri="{9D8B030D-6E8A-4147-A177-3AD203B41FA5}">
                      <a16:colId xmlns:a16="http://schemas.microsoft.com/office/drawing/2014/main" val="305989931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773259296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460625178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228647533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60220845"/>
                    </a:ext>
                  </a:extLst>
                </a:gridCol>
                <a:gridCol w="974488">
                  <a:extLst>
                    <a:ext uri="{9D8B030D-6E8A-4147-A177-3AD203B41FA5}">
                      <a16:colId xmlns:a16="http://schemas.microsoft.com/office/drawing/2014/main" val="3429816619"/>
                    </a:ext>
                  </a:extLst>
                </a:gridCol>
              </a:tblGrid>
              <a:tr h="12527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сапасы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%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Орташа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бал 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572433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66,67%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776632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73,33%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2437814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91,67%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4,58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750998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69,23%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3,77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614786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66,67%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4871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0404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692696"/>
            <a:ext cx="73448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АЛГЕБРА ПӘНІ БОЙЫНША БІЛІМ САПАСЫ</a:t>
            </a:r>
            <a:endParaRPr lang="ru-RU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9D2346-0F00-80CA-E30C-2CFE594D1B85}"/>
              </a:ext>
            </a:extLst>
          </p:cNvPr>
          <p:cNvSpPr txBox="1"/>
          <p:nvPr/>
        </p:nvSpPr>
        <p:spPr>
          <a:xfrm>
            <a:off x="2555776" y="602128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Жоғары сапа 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0" u="none" strike="noStrike" baseline="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54,55   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sz="1800" b="1" i="0" u="none" strike="noStrike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F32207C6-0514-63A3-88BC-3A63A88DBD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390530"/>
              </p:ext>
            </p:extLst>
          </p:nvPr>
        </p:nvGraphicFramePr>
        <p:xfrm>
          <a:off x="457200" y="2184400"/>
          <a:ext cx="8463319" cy="2098556"/>
        </p:xfrm>
        <a:graphic>
          <a:graphicData uri="http://schemas.openxmlformats.org/drawingml/2006/table">
            <a:tbl>
              <a:tblPr/>
              <a:tblGrid>
                <a:gridCol w="1152127">
                  <a:extLst>
                    <a:ext uri="{9D8B030D-6E8A-4147-A177-3AD203B41FA5}">
                      <a16:colId xmlns:a16="http://schemas.microsoft.com/office/drawing/2014/main" val="151945857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64855822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83910993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732650657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775131554"/>
                    </a:ext>
                  </a:extLst>
                </a:gridCol>
                <a:gridCol w="974488">
                  <a:extLst>
                    <a:ext uri="{9D8B030D-6E8A-4147-A177-3AD203B41FA5}">
                      <a16:colId xmlns:a16="http://schemas.microsoft.com/office/drawing/2014/main" val="26996412"/>
                    </a:ext>
                  </a:extLst>
                </a:gridCol>
              </a:tblGrid>
              <a:tr h="12527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сапасы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%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Орташа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бал 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0738370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54,55%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985713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42,86%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3,57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08410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87,50%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3945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2515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50258"/>
            <a:ext cx="8424936" cy="360040"/>
          </a:xfrm>
        </p:spPr>
        <p:txBody>
          <a:bodyPr>
            <a:noAutofit/>
          </a:bodyPr>
          <a:lstStyle/>
          <a:p>
            <a: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АЛГЕБРА ЖӘНЕ АНАЛИЗ БАСТАМАЛАРЫ</a:t>
            </a:r>
            <a:b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ПӘНІНІҢ БІЛІМ САПАСЫ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16D4103B-6673-491A-96D2-422EB0C57D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950639"/>
              </p:ext>
            </p:extLst>
          </p:nvPr>
        </p:nvGraphicFramePr>
        <p:xfrm>
          <a:off x="457200" y="1600200"/>
          <a:ext cx="8463319" cy="2176656"/>
        </p:xfrm>
        <a:graphic>
          <a:graphicData uri="http://schemas.openxmlformats.org/drawingml/2006/table">
            <a:tbl>
              <a:tblPr/>
              <a:tblGrid>
                <a:gridCol w="1152127">
                  <a:extLst>
                    <a:ext uri="{9D8B030D-6E8A-4147-A177-3AD203B41FA5}">
                      <a16:colId xmlns:a16="http://schemas.microsoft.com/office/drawing/2014/main" val="3484625068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92482776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65062037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49253521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230473970"/>
                    </a:ext>
                  </a:extLst>
                </a:gridCol>
                <a:gridCol w="974488">
                  <a:extLst>
                    <a:ext uri="{9D8B030D-6E8A-4147-A177-3AD203B41FA5}">
                      <a16:colId xmlns:a16="http://schemas.microsoft.com/office/drawing/2014/main" val="1298319359"/>
                    </a:ext>
                  </a:extLst>
                </a:gridCol>
              </a:tblGrid>
              <a:tr h="16127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сапасы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%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Орташа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бал 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459721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54,55%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3,55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5917880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56,25%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3,56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65849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3472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722313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ГЕОМЕТРИЯ  ПӘНІ БОЙЫНША БІЛІМ САПАСЫ</a:t>
            </a:r>
            <a:endParaRPr lang="ru-RU" sz="24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18A15D0-E61F-A600-7D85-70BF2CBC7A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540576"/>
              </p:ext>
            </p:extLst>
          </p:nvPr>
        </p:nvGraphicFramePr>
        <p:xfrm>
          <a:off x="457200" y="1600200"/>
          <a:ext cx="8463319" cy="2734444"/>
        </p:xfrm>
        <a:graphic>
          <a:graphicData uri="http://schemas.openxmlformats.org/drawingml/2006/table">
            <a:tbl>
              <a:tblPr/>
              <a:tblGrid>
                <a:gridCol w="1152127">
                  <a:extLst>
                    <a:ext uri="{9D8B030D-6E8A-4147-A177-3AD203B41FA5}">
                      <a16:colId xmlns:a16="http://schemas.microsoft.com/office/drawing/2014/main" val="809769793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629742306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235061219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2993171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318574446"/>
                    </a:ext>
                  </a:extLst>
                </a:gridCol>
                <a:gridCol w="974488">
                  <a:extLst>
                    <a:ext uri="{9D8B030D-6E8A-4147-A177-3AD203B41FA5}">
                      <a16:colId xmlns:a16="http://schemas.microsoft.com/office/drawing/2014/main" val="1284174798"/>
                    </a:ext>
                  </a:extLst>
                </a:gridCol>
              </a:tblGrid>
              <a:tr h="13247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сапасы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%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Орташа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бал 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4620347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72,73%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3,91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002737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54,55%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3,55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5363022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42,86%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3,43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9621494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87,50%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21638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56,25%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3,56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52650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4C4AA89-0250-F570-CC6F-3611FC7F1E60}"/>
              </a:ext>
            </a:extLst>
          </p:cNvPr>
          <p:cNvSpPr txBox="1"/>
          <p:nvPr/>
        </p:nvSpPr>
        <p:spPr>
          <a:xfrm>
            <a:off x="2411760" y="4650087"/>
            <a:ext cx="410445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ЖОҒАРЫ САПА </a:t>
            </a:r>
            <a:r>
              <a:rPr lang="kk-KZ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с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87,50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%</a:t>
            </a:r>
            <a:endParaRPr kumimoji="0" lang="kk-KZ" sz="2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ТӨМЕНГІ САПА-9 с-42,86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%</a:t>
            </a:r>
            <a:endParaRPr kumimoji="0" lang="kk-KZ" sz="2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0352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49388" y="604719"/>
            <a:ext cx="73448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ЖАРАТЫЛЫСТАНУ ПӘНІ БОЙЫНША БІЛІМ САПАСЫ</a:t>
            </a:r>
            <a:endParaRPr lang="ru-RU" sz="20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5880B8C9-5D4B-D901-B9FA-DAADDC439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321340"/>
              </p:ext>
            </p:extLst>
          </p:nvPr>
        </p:nvGraphicFramePr>
        <p:xfrm>
          <a:off x="457200" y="1600200"/>
          <a:ext cx="8463319" cy="2104648"/>
        </p:xfrm>
        <a:graphic>
          <a:graphicData uri="http://schemas.openxmlformats.org/drawingml/2006/table">
            <a:tbl>
              <a:tblPr/>
              <a:tblGrid>
                <a:gridCol w="1152127">
                  <a:extLst>
                    <a:ext uri="{9D8B030D-6E8A-4147-A177-3AD203B41FA5}">
                      <a16:colId xmlns:a16="http://schemas.microsoft.com/office/drawing/2014/main" val="2742731959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56805456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56511045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759784663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65957552"/>
                    </a:ext>
                  </a:extLst>
                </a:gridCol>
                <a:gridCol w="974488">
                  <a:extLst>
                    <a:ext uri="{9D8B030D-6E8A-4147-A177-3AD203B41FA5}">
                      <a16:colId xmlns:a16="http://schemas.microsoft.com/office/drawing/2014/main" val="894760858"/>
                    </a:ext>
                  </a:extLst>
                </a:gridCol>
              </a:tblGrid>
              <a:tr h="15407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сапасы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%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Орташа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бал 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497036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77,78%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0342524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86,67%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560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7242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solidFill>
                  <a:schemeClr val="accent1">
                    <a:lumMod val="50000"/>
                  </a:schemeClr>
                </a:solidFill>
              </a:rPr>
              <a:t>Күн тәртібі: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556792"/>
            <a:ext cx="8686800" cy="4873752"/>
          </a:xfrm>
        </p:spPr>
        <p:txBody>
          <a:bodyPr/>
          <a:lstStyle/>
          <a:p>
            <a:r>
              <a:rPr lang="ru-RU" b="1" dirty="0"/>
              <a:t>1</a:t>
            </a:r>
            <a:r>
              <a:rPr lang="kk-KZ" b="1" dirty="0"/>
              <a:t>.</a:t>
            </a:r>
            <a:r>
              <a:rPr lang="ru-RU" b="1" dirty="0"/>
              <a:t>І</a:t>
            </a:r>
            <a:r>
              <a:rPr lang="en-US" b="1" dirty="0"/>
              <a:t>I</a:t>
            </a:r>
            <a:r>
              <a:rPr lang="ru-RU" b="1" dirty="0"/>
              <a:t> </a:t>
            </a:r>
            <a:r>
              <a:rPr lang="ru-RU" b="1" dirty="0" err="1"/>
              <a:t>тоқсан</a:t>
            </a:r>
            <a:r>
              <a:rPr lang="ru-RU" b="1" dirty="0"/>
              <a:t> </a:t>
            </a:r>
            <a:r>
              <a:rPr lang="ru-RU" b="1" dirty="0" err="1"/>
              <a:t>қорытындысы</a:t>
            </a:r>
            <a:r>
              <a:rPr lang="ru-RU" b="1" dirty="0"/>
              <a:t>. </a:t>
            </a:r>
          </a:p>
          <a:p>
            <a:r>
              <a:rPr lang="ru-RU" b="1" dirty="0"/>
              <a:t>2.Тәрбие </a:t>
            </a:r>
            <a:r>
              <a:rPr lang="ru-RU" b="1" dirty="0" err="1"/>
              <a:t>жұмысының</a:t>
            </a:r>
            <a:r>
              <a:rPr lang="ru-RU" b="1" dirty="0"/>
              <a:t> </a:t>
            </a:r>
            <a:r>
              <a:rPr lang="kk-KZ" b="1" dirty="0"/>
              <a:t>жартыжылдық </a:t>
            </a:r>
            <a:r>
              <a:rPr lang="ru-RU" b="1" dirty="0"/>
              <a:t>  </a:t>
            </a:r>
            <a:r>
              <a:rPr lang="ru-RU" b="1" dirty="0" err="1"/>
              <a:t>қорытындысы</a:t>
            </a:r>
            <a:r>
              <a:rPr lang="ru-RU" b="1" dirty="0"/>
              <a:t>.</a:t>
            </a:r>
          </a:p>
          <a:p>
            <a:endParaRPr lang="ru-RU" b="1" dirty="0"/>
          </a:p>
          <a:p>
            <a:endParaRPr lang="ru-RU" dirty="0"/>
          </a:p>
          <a:p>
            <a:pPr marL="0" indent="0">
              <a:buNone/>
            </a:pPr>
            <a:endParaRPr lang="ru-RU" b="1" dirty="0" err="1"/>
          </a:p>
        </p:txBody>
      </p:sp>
    </p:spTree>
    <p:extLst>
      <p:ext uri="{BB962C8B-B14F-4D97-AF65-F5344CB8AC3E}">
        <p14:creationId xmlns:p14="http://schemas.microsoft.com/office/powerpoint/2010/main" val="25714917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5556" y="236547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ГЕОГРАФИЯ ПӘНІ БОЙЫНША БІЛІМ САПАСЫ</a:t>
            </a:r>
            <a:endParaRPr lang="ru-RU" sz="2400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9B68719-2E50-5190-0854-88AD862186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476478"/>
              </p:ext>
            </p:extLst>
          </p:nvPr>
        </p:nvGraphicFramePr>
        <p:xfrm>
          <a:off x="457200" y="1600200"/>
          <a:ext cx="8463319" cy="2662436"/>
        </p:xfrm>
        <a:graphic>
          <a:graphicData uri="http://schemas.openxmlformats.org/drawingml/2006/table">
            <a:tbl>
              <a:tblPr/>
              <a:tblGrid>
                <a:gridCol w="1152127">
                  <a:extLst>
                    <a:ext uri="{9D8B030D-6E8A-4147-A177-3AD203B41FA5}">
                      <a16:colId xmlns:a16="http://schemas.microsoft.com/office/drawing/2014/main" val="1688122909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968313268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631038714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86744371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136979466"/>
                    </a:ext>
                  </a:extLst>
                </a:gridCol>
                <a:gridCol w="974488">
                  <a:extLst>
                    <a:ext uri="{9D8B030D-6E8A-4147-A177-3AD203B41FA5}">
                      <a16:colId xmlns:a16="http://schemas.microsoft.com/office/drawing/2014/main" val="1616564750"/>
                    </a:ext>
                  </a:extLst>
                </a:gridCol>
              </a:tblGrid>
              <a:tr h="12527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сапасы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%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Орташа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бал 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993816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81,82%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856058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7975802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4,86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970679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4,88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645825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8029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5972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5" y="207085"/>
            <a:ext cx="8229600" cy="620688"/>
          </a:xfrm>
        </p:spPr>
        <p:txBody>
          <a:bodyPr>
            <a:noAutofit/>
          </a:bodyPr>
          <a:lstStyle/>
          <a:p>
            <a: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БИОЛОГИЯ ПӘНІ БОЙЫНША БІЛІМ САПАСЫ</a:t>
            </a:r>
            <a:endParaRPr lang="ru-RU" sz="2400" dirty="0">
              <a:solidFill>
                <a:srgbClr val="7030A0"/>
              </a:solidFill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A4CFE970-9C8F-CA5A-737F-6B30343849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845143"/>
              </p:ext>
            </p:extLst>
          </p:nvPr>
        </p:nvGraphicFramePr>
        <p:xfrm>
          <a:off x="457200" y="1600200"/>
          <a:ext cx="8463319" cy="2734444"/>
        </p:xfrm>
        <a:graphic>
          <a:graphicData uri="http://schemas.openxmlformats.org/drawingml/2006/table">
            <a:tbl>
              <a:tblPr/>
              <a:tblGrid>
                <a:gridCol w="1152127">
                  <a:extLst>
                    <a:ext uri="{9D8B030D-6E8A-4147-A177-3AD203B41FA5}">
                      <a16:colId xmlns:a16="http://schemas.microsoft.com/office/drawing/2014/main" val="355038545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04428601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08274623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752793247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860844148"/>
                    </a:ext>
                  </a:extLst>
                </a:gridCol>
                <a:gridCol w="974488">
                  <a:extLst>
                    <a:ext uri="{9D8B030D-6E8A-4147-A177-3AD203B41FA5}">
                      <a16:colId xmlns:a16="http://schemas.microsoft.com/office/drawing/2014/main" val="367188438"/>
                    </a:ext>
                  </a:extLst>
                </a:gridCol>
              </a:tblGrid>
              <a:tr h="13247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сапасы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%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Орташа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бал 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748437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72,73%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3,91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280314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81,82%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09887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57,14%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3,57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484078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87,50%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470952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3607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900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60040"/>
            <a:ext cx="8229600" cy="620688"/>
          </a:xfrm>
        </p:spPr>
        <p:txBody>
          <a:bodyPr>
            <a:noAutofit/>
          </a:bodyPr>
          <a:lstStyle/>
          <a:p>
            <a: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ФИЗИКА ПӘНІ БОЙЫНША БІЛІМ САПАСЫ</a:t>
            </a:r>
            <a:endParaRPr lang="ru-RU" sz="2400" dirty="0">
              <a:solidFill>
                <a:srgbClr val="7030A0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2C96379-61F8-B712-1962-83B31468E6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244055"/>
              </p:ext>
            </p:extLst>
          </p:nvPr>
        </p:nvGraphicFramePr>
        <p:xfrm>
          <a:off x="457200" y="1600200"/>
          <a:ext cx="8463319" cy="2734444"/>
        </p:xfrm>
        <a:graphic>
          <a:graphicData uri="http://schemas.openxmlformats.org/drawingml/2006/table">
            <a:tbl>
              <a:tblPr/>
              <a:tblGrid>
                <a:gridCol w="1152127">
                  <a:extLst>
                    <a:ext uri="{9D8B030D-6E8A-4147-A177-3AD203B41FA5}">
                      <a16:colId xmlns:a16="http://schemas.microsoft.com/office/drawing/2014/main" val="355038545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04428601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08274623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752793247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860844148"/>
                    </a:ext>
                  </a:extLst>
                </a:gridCol>
                <a:gridCol w="974488">
                  <a:extLst>
                    <a:ext uri="{9D8B030D-6E8A-4147-A177-3AD203B41FA5}">
                      <a16:colId xmlns:a16="http://schemas.microsoft.com/office/drawing/2014/main" val="367188438"/>
                    </a:ext>
                  </a:extLst>
                </a:gridCol>
              </a:tblGrid>
              <a:tr h="13247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сапасы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%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Орташа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бал 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748437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81,82%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280314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63,64%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3,64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09887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484078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470952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3,75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3607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5974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20688"/>
          </a:xfrm>
        </p:spPr>
        <p:txBody>
          <a:bodyPr>
            <a:noAutofit/>
          </a:bodyPr>
          <a:lstStyle/>
          <a:p>
            <a: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ХИМИЯ ПӘНІ БОЙЫНША БІЛІМ САПАСЫ</a:t>
            </a:r>
            <a:endParaRPr lang="ru-RU" sz="2400" dirty="0">
              <a:solidFill>
                <a:srgbClr val="7030A0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8CBAAB2E-4DF1-C006-8B59-2F92B6B263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803778"/>
              </p:ext>
            </p:extLst>
          </p:nvPr>
        </p:nvGraphicFramePr>
        <p:xfrm>
          <a:off x="457200" y="1600200"/>
          <a:ext cx="8463319" cy="2734444"/>
        </p:xfrm>
        <a:graphic>
          <a:graphicData uri="http://schemas.openxmlformats.org/drawingml/2006/table">
            <a:tbl>
              <a:tblPr/>
              <a:tblGrid>
                <a:gridCol w="1152127">
                  <a:extLst>
                    <a:ext uri="{9D8B030D-6E8A-4147-A177-3AD203B41FA5}">
                      <a16:colId xmlns:a16="http://schemas.microsoft.com/office/drawing/2014/main" val="355038545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04428601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08274623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752793247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1860844148"/>
                    </a:ext>
                  </a:extLst>
                </a:gridCol>
                <a:gridCol w="974488">
                  <a:extLst>
                    <a:ext uri="{9D8B030D-6E8A-4147-A177-3AD203B41FA5}">
                      <a16:colId xmlns:a16="http://schemas.microsoft.com/office/drawing/2014/main" val="367188438"/>
                    </a:ext>
                  </a:extLst>
                </a:gridCol>
              </a:tblGrid>
              <a:tr h="13247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сапасы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%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Орташа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бал 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748437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90,91%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3,60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0280314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09887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3,43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484078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470952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3,63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3607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8681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348880"/>
            <a:ext cx="8352928" cy="3312368"/>
          </a:xfrm>
        </p:spPr>
        <p:txBody>
          <a:bodyPr>
            <a:normAutofit fontScale="90000"/>
          </a:bodyPr>
          <a:lstStyle/>
          <a:p>
            <a:r>
              <a:rPr lang="kk-KZ" b="1" dirty="0">
                <a:latin typeface="Georgia" pitchFamily="18" charset="0"/>
              </a:rPr>
              <a:t> </a:t>
            </a:r>
            <a:r>
              <a:rPr lang="kk-KZ" b="1" dirty="0">
                <a:solidFill>
                  <a:srgbClr val="002060"/>
                </a:solidFill>
                <a:latin typeface="Georgia" pitchFamily="18" charset="0"/>
              </a:rPr>
              <a:t>20</a:t>
            </a:r>
            <a:r>
              <a:rPr lang="en-US" b="1" dirty="0">
                <a:solidFill>
                  <a:srgbClr val="002060"/>
                </a:solidFill>
                <a:latin typeface="Georgia" pitchFamily="18" charset="0"/>
              </a:rPr>
              <a:t>2</a:t>
            </a:r>
            <a:r>
              <a:rPr lang="kk-KZ" b="1" dirty="0">
                <a:solidFill>
                  <a:srgbClr val="002060"/>
                </a:solidFill>
                <a:latin typeface="Georgia" pitchFamily="18" charset="0"/>
              </a:rPr>
              <a:t>4</a:t>
            </a:r>
            <a:r>
              <a:rPr lang="en-US" b="1" dirty="0">
                <a:solidFill>
                  <a:srgbClr val="002060"/>
                </a:solidFill>
                <a:latin typeface="Georgia" pitchFamily="18" charset="0"/>
              </a:rPr>
              <a:t>-202</a:t>
            </a:r>
            <a:r>
              <a:rPr lang="kk-KZ" b="1" dirty="0">
                <a:solidFill>
                  <a:srgbClr val="002060"/>
                </a:solidFill>
                <a:latin typeface="Georgia" pitchFamily="18" charset="0"/>
              </a:rPr>
              <a:t>5</a:t>
            </a:r>
            <a:r>
              <a:rPr lang="en-US" b="1" dirty="0">
                <a:solidFill>
                  <a:srgbClr val="002060"/>
                </a:solidFill>
                <a:latin typeface="Georgia" pitchFamily="18" charset="0"/>
              </a:rPr>
              <a:t> </a:t>
            </a:r>
            <a:r>
              <a:rPr lang="kk-KZ" b="1" dirty="0">
                <a:solidFill>
                  <a:srgbClr val="002060"/>
                </a:solidFill>
                <a:latin typeface="Georgia" pitchFamily="18" charset="0"/>
              </a:rPr>
              <a:t>оқу жылының </a:t>
            </a:r>
            <a:br>
              <a:rPr lang="kk-KZ" b="1" dirty="0">
                <a:solidFill>
                  <a:srgbClr val="002060"/>
                </a:solidFill>
                <a:latin typeface="Georgia" pitchFamily="18" charset="0"/>
              </a:rPr>
            </a:br>
            <a:r>
              <a:rPr lang="kk-KZ" b="1" dirty="0">
                <a:solidFill>
                  <a:srgbClr val="7030A0"/>
                </a:solidFill>
                <a:latin typeface="Georgia" pitchFamily="18" charset="0"/>
              </a:rPr>
              <a:t>білім сапасының</a:t>
            </a:r>
            <a:br>
              <a:rPr lang="kk-KZ" b="1" dirty="0">
                <a:solidFill>
                  <a:srgbClr val="7030A0"/>
                </a:solidFill>
                <a:latin typeface="Georgia" pitchFamily="18" charset="0"/>
              </a:rPr>
            </a:br>
            <a:r>
              <a:rPr lang="kk-KZ" b="1" dirty="0">
                <a:solidFill>
                  <a:srgbClr val="7030A0"/>
                </a:solidFill>
                <a:latin typeface="Georgia" pitchFamily="18" charset="0"/>
              </a:rPr>
              <a:t> ІІ тоқсан бойынша мониторингтік талдауы</a:t>
            </a:r>
            <a:br>
              <a:rPr lang="kk-KZ" b="1" dirty="0">
                <a:solidFill>
                  <a:srgbClr val="7030A0"/>
                </a:solidFill>
                <a:latin typeface="Georgia" pitchFamily="18" charset="0"/>
              </a:rPr>
            </a:br>
            <a:br>
              <a:rPr lang="kk-KZ" b="1" dirty="0">
                <a:latin typeface="Georgia" pitchFamily="18" charset="0"/>
              </a:rPr>
            </a:br>
            <a:r>
              <a:rPr lang="kk-KZ" b="1" dirty="0">
                <a:solidFill>
                  <a:srgbClr val="002060"/>
                </a:solidFill>
                <a:latin typeface="Georgia" pitchFamily="18" charset="0"/>
              </a:rPr>
              <a:t> </a:t>
            </a:r>
            <a:endParaRPr lang="ru-RU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208912" cy="1440160"/>
          </a:xfrm>
        </p:spPr>
        <p:txBody>
          <a:bodyPr>
            <a:normAutofit fontScale="92500" lnSpcReduction="10000"/>
          </a:bodyPr>
          <a:lstStyle/>
          <a:p>
            <a:r>
              <a:rPr lang="kk-KZ" b="1" dirty="0">
                <a:solidFill>
                  <a:srgbClr val="002060"/>
                </a:solidFill>
                <a:latin typeface="Georgia" pitchFamily="18" charset="0"/>
              </a:rPr>
              <a:t>  “Тимирязев жалпы білім беретін қазақ мектеп-интернаты” КММ</a:t>
            </a:r>
          </a:p>
          <a:p>
            <a:r>
              <a:rPr lang="kk-KZ" b="1" dirty="0">
                <a:solidFill>
                  <a:srgbClr val="002060"/>
                </a:solidFill>
                <a:latin typeface="Georgia" pitchFamily="18" charset="0"/>
              </a:rPr>
              <a:t>№3 педагогикалық кеңес</a:t>
            </a:r>
            <a:endParaRPr lang="ru-RU" b="1" dirty="0">
              <a:solidFill>
                <a:srgbClr val="00206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432048"/>
          </a:xfrm>
        </p:spPr>
        <p:txBody>
          <a:bodyPr>
            <a:noAutofit/>
          </a:bodyPr>
          <a:lstStyle/>
          <a:p>
            <a: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2024-2025 оқу жылының </a:t>
            </a:r>
            <a:b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ІІ тоқсаны бойынша сыныптардың  білім сапасы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841137"/>
              </p:ext>
            </p:extLst>
          </p:nvPr>
        </p:nvGraphicFramePr>
        <p:xfrm>
          <a:off x="395536" y="980728"/>
          <a:ext cx="6696744" cy="3916288"/>
        </p:xfrm>
        <a:graphic>
          <a:graphicData uri="http://schemas.openxmlformats.org/drawingml/2006/table">
            <a:tbl>
              <a:tblPr/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457957429"/>
                    </a:ext>
                  </a:extLst>
                </a:gridCol>
                <a:gridCol w="13078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765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Оқушы саны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Орташа балл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сапасы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%</a:t>
                      </a:r>
                    </a:p>
                    <a:p>
                      <a:pPr algn="ctr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98" marR="8498" marT="84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9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</a:p>
                  </a:txBody>
                  <a:tcPr marL="8498" marR="8498" marT="84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3,98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56,00%</a:t>
                      </a:r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/55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endParaRPr lang="ru-KZ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9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</a:p>
                  </a:txBody>
                  <a:tcPr marL="8498" marR="8498" marT="84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62,00%</a:t>
                      </a:r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 /69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endParaRPr lang="ru-KZ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9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</a:p>
                  </a:txBody>
                  <a:tcPr marL="8498" marR="8498" marT="84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1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4,39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75,00%</a:t>
                      </a:r>
                      <a:r>
                        <a:rPr lang="kk-KZ" sz="18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    /78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endParaRPr lang="ru-KZ" sz="1800" b="0" i="0" u="none" strike="noStrike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9963"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1" i="0" u="none" strike="noStrike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kk-KZ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98" marR="8498" marT="84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53,00%</a:t>
                      </a:r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/66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endParaRPr lang="ru-KZ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99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8498" marR="8498" marT="84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67,00%</a:t>
                      </a:r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/56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endParaRPr lang="ru-KZ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99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8498" marR="8498" marT="84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1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4,30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88,00%</a:t>
                      </a:r>
                      <a:r>
                        <a:rPr lang="kk-KZ" sz="1800" b="0" i="0" u="none" strike="noStrike" dirty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</a:rPr>
                        <a:t>  /87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endParaRPr lang="ru-KZ" sz="1800" b="0" i="0" u="none" strike="noStrike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99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8498" marR="8498" marT="84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45,00%</a:t>
                      </a:r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/54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endParaRPr lang="ru-KZ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99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8498" marR="8498" marT="84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4,01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29,00%</a:t>
                      </a:r>
                      <a:r>
                        <a:rPr lang="kk-K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  /29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endParaRPr lang="ru-KZ" sz="18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996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8498" marR="8498" marT="84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3,95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56,00%</a:t>
                      </a:r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/ 47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endParaRPr lang="ru-KZ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9963">
                <a:tc>
                  <a:txBody>
                    <a:bodyPr/>
                    <a:lstStyle/>
                    <a:p>
                      <a:pPr algn="ctr" fontAlgn="b"/>
                      <a:r>
                        <a:rPr lang="kk-KZ" sz="18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98" marR="8498" marT="84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3,91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55,00%</a:t>
                      </a:r>
                      <a:r>
                        <a:rPr lang="kk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/  88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endParaRPr lang="ru-KZ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6672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1FA329-DA0B-6496-6082-7879EDFF5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Мектеп бойынша білім сапасы 58,5%</a:t>
            </a:r>
            <a:endParaRPr lang="ru-KZ" dirty="0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0B78A737-C95B-4999-AE7D-0383D48A19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6894164"/>
              </p:ext>
            </p:extLst>
          </p:nvPr>
        </p:nvGraphicFramePr>
        <p:xfrm>
          <a:off x="2286000" y="2057400"/>
          <a:ext cx="6246440" cy="353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4815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 descr="Гуманитарлық пәндер білестігінің он күндігі » КГУ Койтасская СШ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2228" name="Picture 4" descr="http://koitas.mektebi.kz/uploads/posts/2020-02/thumbs/1580813341_slajd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620688"/>
          </a:xfrm>
        </p:spPr>
        <p:txBody>
          <a:bodyPr>
            <a:noAutofit/>
          </a:bodyPr>
          <a:lstStyle/>
          <a:p>
            <a: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ҚАЗАҚ ТІЛІ ПӘНІ БОЙЫНША БІЛІМ САПАСЫ</a:t>
            </a:r>
            <a:endParaRPr lang="ru-RU" sz="2400" dirty="0">
              <a:solidFill>
                <a:srgbClr val="7030A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248404"/>
              </p:ext>
            </p:extLst>
          </p:nvPr>
        </p:nvGraphicFramePr>
        <p:xfrm>
          <a:off x="323529" y="836712"/>
          <a:ext cx="8463319" cy="3377295"/>
        </p:xfrm>
        <a:graphic>
          <a:graphicData uri="http://schemas.openxmlformats.org/drawingml/2006/table">
            <a:tbl>
              <a:tblPr/>
              <a:tblGrid>
                <a:gridCol w="1152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4488">
                  <a:extLst>
                    <a:ext uri="{9D8B030D-6E8A-4147-A177-3AD203B41FA5}">
                      <a16:colId xmlns:a16="http://schemas.microsoft.com/office/drawing/2014/main" val="680238686"/>
                    </a:ext>
                  </a:extLst>
                </a:gridCol>
              </a:tblGrid>
              <a:tr h="4433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сапасы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%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Орташа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бал 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81,82%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4,09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66,67%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91,67%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92,31%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55,56%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3,78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257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85,71%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313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68,75%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FF1EB9D-B498-66DD-5DA9-7235901FCEC3}"/>
              </a:ext>
            </a:extLst>
          </p:cNvPr>
          <p:cNvSpPr txBox="1"/>
          <p:nvPr/>
        </p:nvSpPr>
        <p:spPr>
          <a:xfrm>
            <a:off x="2185958" y="621160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Жоғары сапа 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7-11</a:t>
            </a:r>
            <a:r>
              <a:rPr lang="ru-RU" sz="1800" b="1" i="0" u="none" strike="noStrike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0" u="none" strike="noStrike" baseline="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sz="1800" b="1" i="0" u="none" strike="noStrike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31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4928" y="-99392"/>
            <a:ext cx="8229600" cy="620688"/>
          </a:xfrm>
        </p:spPr>
        <p:txBody>
          <a:bodyPr>
            <a:noAutofit/>
          </a:bodyPr>
          <a:lstStyle/>
          <a:p>
            <a:r>
              <a:rPr lang="kk-KZ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ҚАЗАҚ ӘДЕБИЕТІ  ПӘНІНІҢ БІЛІМ САПАСЫ</a:t>
            </a:r>
            <a:endParaRPr lang="ru-RU" sz="2000" dirty="0">
              <a:solidFill>
                <a:srgbClr val="7030A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F1EB9D-B498-66DD-5DA9-7235901FCEC3}"/>
              </a:ext>
            </a:extLst>
          </p:cNvPr>
          <p:cNvSpPr txBox="1"/>
          <p:nvPr/>
        </p:nvSpPr>
        <p:spPr>
          <a:xfrm>
            <a:off x="2123728" y="6334780"/>
            <a:ext cx="457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Жоғары сапа 9-11 </a:t>
            </a:r>
            <a:r>
              <a:rPr lang="ru-RU" sz="1600" b="1" i="0" u="none" strike="noStrike" baseline="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16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6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en-US" sz="16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31233DA6-4ED5-9AF1-1179-299C7A5899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583723"/>
              </p:ext>
            </p:extLst>
          </p:nvPr>
        </p:nvGraphicFramePr>
        <p:xfrm>
          <a:off x="457200" y="1600200"/>
          <a:ext cx="8463319" cy="2794268"/>
        </p:xfrm>
        <a:graphic>
          <a:graphicData uri="http://schemas.openxmlformats.org/drawingml/2006/table">
            <a:tbl>
              <a:tblPr/>
              <a:tblGrid>
                <a:gridCol w="1152127">
                  <a:extLst>
                    <a:ext uri="{9D8B030D-6E8A-4147-A177-3AD203B41FA5}">
                      <a16:colId xmlns:a16="http://schemas.microsoft.com/office/drawing/2014/main" val="236646781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418362788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033780487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764988489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464240118"/>
                    </a:ext>
                  </a:extLst>
                </a:gridCol>
                <a:gridCol w="974488">
                  <a:extLst>
                    <a:ext uri="{9D8B030D-6E8A-4147-A177-3AD203B41FA5}">
                      <a16:colId xmlns:a16="http://schemas.microsoft.com/office/drawing/2014/main" val="3104639640"/>
                    </a:ext>
                  </a:extLst>
                </a:gridCol>
              </a:tblGrid>
              <a:tr h="8206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сапасы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%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Орташа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бал 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733774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81,82%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004763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77,78%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4813942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73,33%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424418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42487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216057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87,50%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053170"/>
                  </a:ext>
                </a:extLst>
              </a:tr>
              <a:tr h="23257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56,25%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3,69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25919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502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620688"/>
          </a:xfrm>
        </p:spPr>
        <p:txBody>
          <a:bodyPr>
            <a:noAutofit/>
          </a:bodyPr>
          <a:lstStyle/>
          <a:p>
            <a: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ӘДЕБИЕТТІК ОҚУ ПӘНІНІҢ БІЛІМ САПАСЫ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F1EB9D-B498-66DD-5DA9-7235901FCEC3}"/>
              </a:ext>
            </a:extLst>
          </p:cNvPr>
          <p:cNvSpPr txBox="1"/>
          <p:nvPr/>
        </p:nvSpPr>
        <p:spPr>
          <a:xfrm>
            <a:off x="2391267" y="515719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Жоғары сапа 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800" b="1" i="0" u="none" strike="noStrike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0" u="none" strike="noStrike" baseline="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100</a:t>
            </a:r>
            <a:r>
              <a:rPr lang="en-US" sz="1800" b="1" i="0" u="none" strike="noStrike" baseline="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ru-RU" sz="1800" b="1" i="0" u="none" strike="noStrike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2D6EE632-E939-457D-C8E4-E9D0AF01AE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904575"/>
              </p:ext>
            </p:extLst>
          </p:nvPr>
        </p:nvGraphicFramePr>
        <p:xfrm>
          <a:off x="457200" y="1600200"/>
          <a:ext cx="8463319" cy="1829956"/>
        </p:xfrm>
        <a:graphic>
          <a:graphicData uri="http://schemas.openxmlformats.org/drawingml/2006/table">
            <a:tbl>
              <a:tblPr/>
              <a:tblGrid>
                <a:gridCol w="1152127">
                  <a:extLst>
                    <a:ext uri="{9D8B030D-6E8A-4147-A177-3AD203B41FA5}">
                      <a16:colId xmlns:a16="http://schemas.microsoft.com/office/drawing/2014/main" val="2990171469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31722234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9968121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402987575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882042161"/>
                    </a:ext>
                  </a:extLst>
                </a:gridCol>
                <a:gridCol w="974488">
                  <a:extLst>
                    <a:ext uri="{9D8B030D-6E8A-4147-A177-3AD203B41FA5}">
                      <a16:colId xmlns:a16="http://schemas.microsoft.com/office/drawing/2014/main" val="1447980957"/>
                    </a:ext>
                  </a:extLst>
                </a:gridCol>
              </a:tblGrid>
              <a:tr h="89269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Сынып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Оқушы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саны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сапасы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%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Орташа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бал </a:t>
                      </a:r>
                    </a:p>
                  </a:txBody>
                  <a:tcPr marL="9255" marR="9255" marT="92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645801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91,67%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984015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822331"/>
                  </a:ext>
                </a:extLst>
              </a:tr>
              <a:tr h="18510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А ҚАЗ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77,78%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K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6318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3954470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6659</TotalTime>
  <Words>1402</Words>
  <Application>Microsoft Office PowerPoint</Application>
  <PresentationFormat>Экран (4:3)</PresentationFormat>
  <Paragraphs>728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32" baseType="lpstr">
      <vt:lpstr>Arial</vt:lpstr>
      <vt:lpstr>Calibri</vt:lpstr>
      <vt:lpstr>Century Schoolbook</vt:lpstr>
      <vt:lpstr>Georgia</vt:lpstr>
      <vt:lpstr>Times New Roman</vt:lpstr>
      <vt:lpstr>Wingdings</vt:lpstr>
      <vt:lpstr>Wingdings 2</vt:lpstr>
      <vt:lpstr>Тема Office</vt:lpstr>
      <vt:lpstr>Эркер</vt:lpstr>
      <vt:lpstr>Педагогикалық кеңес №3</vt:lpstr>
      <vt:lpstr>Күн тәртібі:</vt:lpstr>
      <vt:lpstr> 2024-2025 оқу жылының  білім сапасының  ІІ тоқсан бойынша мониторингтік талдауы   </vt:lpstr>
      <vt:lpstr>2024-2025 оқу жылының  ІІ тоқсаны бойынша сыныптардың  білім сапасы</vt:lpstr>
      <vt:lpstr>Мектеп бойынша білім сапасы 58,5%</vt:lpstr>
      <vt:lpstr>Презентация PowerPoint</vt:lpstr>
      <vt:lpstr>ҚАЗАҚ ТІЛІ ПӘНІ БОЙЫНША БІЛІМ САПАСЫ</vt:lpstr>
      <vt:lpstr>ҚАЗАҚ ӘДЕБИЕТІ  ПӘНІНІҢ БІЛІМ САПАСЫ</vt:lpstr>
      <vt:lpstr> ӘДЕБИЕТТІК ОҚУ ПӘНІНІҢ БІЛІМ САПАСЫ</vt:lpstr>
      <vt:lpstr>ҚАЗАҚСТАН ТАРИХЫ ПӘНІНІҢ БІЛІМ САПАСЫ</vt:lpstr>
      <vt:lpstr>ДҮНИЕЖҮЗІ ТАРИХЫ ПӘНІ БОЙЫНША БІЛІМ САПАСЫ</vt:lpstr>
      <vt:lpstr>ОРЫС ТІЛІ МЕН  ӘДЕБИЕТІ  ПӘНІ БОЙЫНША БІЛІМ САПАСЫ</vt:lpstr>
      <vt:lpstr>   ШЕТЕЛ ТІЛІ ПӘНІНІҢ   БІЛІМ САПАСЫ</vt:lpstr>
      <vt:lpstr>ЖАРАТЫЛЫСТАНУ ПӘНДЕР  БІРЛЕСТІГІ</vt:lpstr>
      <vt:lpstr>МАТЕМАТИКА  ПӘНІ БОЙЫНША БІЛІМ САПАСЫ</vt:lpstr>
      <vt:lpstr>Презентация PowerPoint</vt:lpstr>
      <vt:lpstr>АЛГЕБРА ЖӘНЕ АНАЛИЗ БАСТАМАЛАРЫ ПӘНІНІҢ БІЛІМ САПАСЫ</vt:lpstr>
      <vt:lpstr>Презентация PowerPoint</vt:lpstr>
      <vt:lpstr>Презентация PowerPoint</vt:lpstr>
      <vt:lpstr>Презентация PowerPoint</vt:lpstr>
      <vt:lpstr>БИОЛОГИЯ ПӘНІ БОЙЫНША БІЛІМ САПАСЫ</vt:lpstr>
      <vt:lpstr>ФИЗИКА ПӘНІ БОЙЫНША БІЛІМ САПАСЫ</vt:lpstr>
      <vt:lpstr>ХИМИЯ ПӘНІ БОЙЫНША БІЛІМ САПАСЫ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341</cp:revision>
  <dcterms:created xsi:type="dcterms:W3CDTF">2019-11-08T10:57:32Z</dcterms:created>
  <dcterms:modified xsi:type="dcterms:W3CDTF">2025-01-13T11:54:20Z</dcterms:modified>
</cp:coreProperties>
</file>