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9" r:id="rId9"/>
    <p:sldId id="264" r:id="rId10"/>
    <p:sldId id="265" r:id="rId11"/>
    <p:sldId id="266" r:id="rId12"/>
    <p:sldId id="267" r:id="rId13"/>
    <p:sldId id="270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/>
          <p:nvPr/>
        </p:nvSpPr>
        <p:spPr>
          <a:xfrm>
            <a:off x="777875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6"/>
          <p:cNvSpPr/>
          <p:nvPr/>
        </p:nvSpPr>
        <p:spPr>
          <a:xfrm>
            <a:off x="777875" y="6172200"/>
            <a:ext cx="7543800" cy="269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F39224-6A8F-46C1-8C08-87B9D769C52D}" type="datetimeFigureOut">
              <a:rPr lang="ru-RU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04.12.2017</a:t>
            </a:fld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5E9798-5D40-4171-B5DF-B774081474BF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56774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0CD358-1001-4616-A158-58FA7084FAD7}" type="datetimeFigureOut">
              <a:rPr lang="ru-RU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04.12.2017</a:t>
            </a:fld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6BEC84-50AC-4CFF-AC29-A049CA15E39B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3970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3BBC6E-A1F0-480C-9F2D-64BB668766C0}" type="datetimeFigureOut">
              <a:rPr lang="ru-RU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04.12.2017</a:t>
            </a:fld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65A5A3-4932-407A-9994-81E25DCAFC3E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93964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DAAE5B-57AC-4EE6-9D03-0179898874A4}" type="datetimeFigureOut">
              <a:rPr lang="ru-RU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04.12.2017</a:t>
            </a:fld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C74DD9-E2E1-48EC-BB12-DEED60337206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62240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777875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777875" y="6172200"/>
            <a:ext cx="7543800" cy="269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5CAF36-E89F-4ED7-A430-43509718F0CD}" type="datetimeFigureOut">
              <a:rPr lang="ru-RU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04.12.2017</a:t>
            </a:fld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F3013F-E273-442F-BEC6-2CD06817FA6C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4358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17A8B2-67C6-4E4A-90BC-1F7C9EE3961A}" type="datetimeFigureOut">
              <a:rPr lang="ru-RU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04.12.2017</a:t>
            </a:fld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DEC9D0-1272-451E-999B-56A2F5EEB167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8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10"/>
          <p:cNvCxnSpPr/>
          <p:nvPr/>
        </p:nvCxnSpPr>
        <p:spPr>
          <a:xfrm>
            <a:off x="758825" y="1249363"/>
            <a:ext cx="3657600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12"/>
          <p:cNvCxnSpPr/>
          <p:nvPr/>
        </p:nvCxnSpPr>
        <p:spPr>
          <a:xfrm>
            <a:off x="4645025" y="1249363"/>
            <a:ext cx="3657600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0F80E2-744F-4403-B543-F241F16F6393}" type="datetimeFigureOut">
              <a:rPr lang="ru-RU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04.12.2017</a:t>
            </a:fld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10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1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31EC9D-2E1C-4DE6-B0CA-4BAA8899AE82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5774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D9751E-F894-4632-A8A9-5FBEB85A9B9B}" type="datetimeFigureOut">
              <a:rPr lang="ru-RU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04.12.2017</a:t>
            </a:fld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785CA4-211B-48A7-85F0-8E93D8646972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50566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C97443-2245-41FD-8BE9-A76D5EB92E86}" type="datetimeFigureOut">
              <a:rPr lang="ru-RU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04.12.2017</a:t>
            </a:fld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F829D8-70A8-4096-B004-4DD12268A64E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33256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9"/>
          <p:cNvCxnSpPr/>
          <p:nvPr/>
        </p:nvCxnSpPr>
        <p:spPr>
          <a:xfrm rot="5400000">
            <a:off x="1677194" y="2515394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54E87B-75CC-45C9-A46A-F3156756EF74}" type="datetimeFigureOut">
              <a:rPr lang="ru-RU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04.12.2017</a:t>
            </a:fld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E412EB-F637-4046-942F-04CD72C52E60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69637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84A855-48EB-4910-949D-93371305CB55}" type="datetimeFigureOut">
              <a:rPr lang="ru-RU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04.12.2017</a:t>
            </a:fld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1252F4-18B5-44D6-9B54-AD5F918BF435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99928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762000" y="4572000"/>
            <a:ext cx="67818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62000" y="685800"/>
            <a:ext cx="75438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1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A41F9CB-5461-4178-B47F-464DF2D3BEEF}" type="datetimeFigureOut">
              <a:rPr lang="ru-RU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04.12.2017</a:t>
            </a:fld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2000" y="6208713"/>
            <a:ext cx="48736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8013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pPr>
              <a:defRPr/>
            </a:pPr>
            <a:fld id="{14B3DEB5-05DC-4FB7-8572-80E7E7D41793}" type="slidenum">
              <a:rPr lang="ru-RU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77875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77875" y="6172200"/>
            <a:ext cx="7543800" cy="269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76694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400" kern="1200">
          <a:solidFill>
            <a:srgbClr val="262626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400">
          <a:solidFill>
            <a:srgbClr val="262626"/>
          </a:solidFill>
          <a:latin typeface="Impact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400">
          <a:solidFill>
            <a:srgbClr val="262626"/>
          </a:solidFill>
          <a:latin typeface="Impact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400">
          <a:solidFill>
            <a:srgbClr val="262626"/>
          </a:solidFill>
          <a:latin typeface="Impact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400">
          <a:solidFill>
            <a:srgbClr val="262626"/>
          </a:solidFill>
          <a:latin typeface="Impact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3725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363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telefon150kz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ctrTitle"/>
          </p:nvPr>
        </p:nvSpPr>
        <p:spPr>
          <a:xfrm>
            <a:off x="0" y="260648"/>
            <a:ext cx="9144000" cy="2664296"/>
          </a:xfrm>
        </p:spPr>
        <p:txBody>
          <a:bodyPr/>
          <a:lstStyle/>
          <a:p>
            <a:pPr algn="ctr" eaLnBrk="1" hangingPunct="1"/>
            <a:r>
              <a:rPr lang="ru-RU" sz="6000" b="1" i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Зо</a:t>
            </a:r>
            <a:r>
              <a:rPr lang="kk-KZ" sz="6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рлық –зомбылықсыз балалық шақ</a:t>
            </a:r>
            <a:endParaRPr lang="ru-RU" sz="6000" b="1" i="1" u="sng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4338" name="Подзаголовок 2"/>
          <p:cNvSpPr>
            <a:spLocks noGrp="1"/>
          </p:cNvSpPr>
          <p:nvPr>
            <p:ph type="subTitle" idx="1"/>
          </p:nvPr>
        </p:nvSpPr>
        <p:spPr>
          <a:xfrm>
            <a:off x="-108520" y="2564904"/>
            <a:ext cx="9145016" cy="3888432"/>
          </a:xfrm>
        </p:spPr>
        <p:txBody>
          <a:bodyPr>
            <a:normAutofit lnSpcReduction="10000"/>
          </a:bodyPr>
          <a:lstStyle/>
          <a:p>
            <a:pPr eaLnBrk="1" hangingPunct="1">
              <a:defRPr/>
            </a:pPr>
            <a:endParaRPr lang="ru-RU" b="1" dirty="0" smtClean="0"/>
          </a:p>
          <a:p>
            <a:pPr algn="r" eaLnBrk="1" hangingPunct="1">
              <a:defRPr/>
            </a:pPr>
            <a:endParaRPr lang="ru-RU" sz="4000" b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/>
            <a:r>
              <a:rPr lang="kk-KZ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Зорлық </a:t>
            </a:r>
            <a:r>
              <a:rPr lang="kk-KZ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- зомбылық</a:t>
            </a:r>
            <a:endParaRPr lang="kk-KZ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kk-KZ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қоғам </a:t>
            </a:r>
            <a:r>
              <a:rPr lang="kk-KZ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қасіреті, ал оны тоқтату әрқайсымыздың қолымызда</a:t>
            </a:r>
            <a:endParaRPr lang="ru-RU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r" eaLnBrk="1" hangingPunct="1">
              <a:defRPr/>
            </a:pPr>
            <a:endParaRPr lang="ru-RU" sz="4000" b="1" i="1" dirty="0" smtClean="0"/>
          </a:p>
        </p:txBody>
      </p:sp>
    </p:spTree>
    <p:extLst>
      <p:ext uri="{BB962C8B-B14F-4D97-AF65-F5344CB8AC3E}">
        <p14:creationId xmlns:p14="http://schemas.microsoft.com/office/powerpoint/2010/main" val="3258270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6891" y="548680"/>
            <a:ext cx="9001000" cy="6055568"/>
          </a:xfrm>
        </p:spPr>
        <p:txBody>
          <a:bodyPr/>
          <a:lstStyle/>
          <a:p>
            <a:r>
              <a:rPr lang="kk-KZ" sz="4800" dirty="0" smtClean="0">
                <a:solidFill>
                  <a:schemeClr val="tx1"/>
                </a:solidFill>
                <a:latin typeface="+mn-lt"/>
              </a:rPr>
              <a:t/>
            </a:r>
            <a:br>
              <a:rPr lang="kk-KZ" sz="4800" dirty="0" smtClean="0">
                <a:solidFill>
                  <a:schemeClr val="tx1"/>
                </a:solidFill>
                <a:latin typeface="+mn-lt"/>
              </a:rPr>
            </a:br>
            <a:r>
              <a:rPr lang="kk-KZ" sz="4800" dirty="0">
                <a:solidFill>
                  <a:schemeClr val="tx1"/>
                </a:solidFill>
                <a:latin typeface="+mn-lt"/>
              </a:rPr>
              <a:t/>
            </a:r>
            <a:br>
              <a:rPr lang="kk-KZ" sz="4800" dirty="0">
                <a:solidFill>
                  <a:schemeClr val="tx1"/>
                </a:solidFill>
                <a:latin typeface="+mn-lt"/>
              </a:rPr>
            </a:br>
            <a:r>
              <a:rPr lang="kk-KZ" sz="4800" dirty="0" smtClean="0">
                <a:solidFill>
                  <a:schemeClr val="tx1"/>
                </a:solidFill>
                <a:latin typeface="+mn-lt"/>
              </a:rPr>
              <a:t/>
            </a:r>
            <a:br>
              <a:rPr lang="kk-KZ" sz="4800" dirty="0" smtClean="0">
                <a:solidFill>
                  <a:schemeClr val="tx1"/>
                </a:solidFill>
                <a:latin typeface="+mn-lt"/>
              </a:rPr>
            </a:br>
            <a:r>
              <a:rPr lang="kk-KZ" sz="4800" dirty="0">
                <a:solidFill>
                  <a:schemeClr val="tx1"/>
                </a:solidFill>
                <a:latin typeface="+mn-lt"/>
              </a:rPr>
              <a:t/>
            </a:r>
            <a:br>
              <a:rPr lang="kk-KZ" sz="4800" dirty="0">
                <a:solidFill>
                  <a:schemeClr val="tx1"/>
                </a:solidFill>
                <a:latin typeface="+mn-lt"/>
              </a:rPr>
            </a:br>
            <a:r>
              <a:rPr lang="kk-KZ" sz="4800" dirty="0" smtClean="0">
                <a:solidFill>
                  <a:schemeClr val="tx1"/>
                </a:solidFill>
                <a:latin typeface="+mn-lt"/>
              </a:rPr>
              <a:t/>
            </a:r>
            <a:br>
              <a:rPr lang="kk-KZ" sz="4800" dirty="0" smtClean="0">
                <a:solidFill>
                  <a:schemeClr val="tx1"/>
                </a:solidFill>
                <a:latin typeface="+mn-lt"/>
              </a:rPr>
            </a:br>
            <a:r>
              <a:rPr lang="kk-KZ" sz="4800" dirty="0">
                <a:solidFill>
                  <a:schemeClr val="tx1"/>
                </a:solidFill>
                <a:latin typeface="+mn-lt"/>
              </a:rPr>
              <a:t/>
            </a:r>
            <a:br>
              <a:rPr lang="kk-KZ" sz="4800" dirty="0">
                <a:solidFill>
                  <a:schemeClr val="tx1"/>
                </a:solidFill>
                <a:latin typeface="+mn-lt"/>
              </a:rPr>
            </a:br>
            <a:r>
              <a:rPr lang="kk-KZ" sz="4800" dirty="0" smtClean="0">
                <a:solidFill>
                  <a:schemeClr val="tx1"/>
                </a:solidFill>
                <a:latin typeface="+mn-lt"/>
              </a:rPr>
              <a:t/>
            </a:r>
            <a:br>
              <a:rPr lang="kk-KZ" sz="4800" dirty="0" smtClean="0">
                <a:solidFill>
                  <a:schemeClr val="tx1"/>
                </a:solidFill>
                <a:latin typeface="+mn-lt"/>
              </a:rPr>
            </a:br>
            <a:r>
              <a:rPr lang="en-US" sz="5000" dirty="0" smtClean="0">
                <a:solidFill>
                  <a:schemeClr val="tx1"/>
                </a:solidFill>
                <a:latin typeface="+mn-lt"/>
              </a:rPr>
              <a:t>-</a:t>
            </a:r>
            <a:r>
              <a:rPr lang="kk-KZ" sz="5000" dirty="0" smtClean="0">
                <a:solidFill>
                  <a:schemeClr val="tx1"/>
                </a:solidFill>
                <a:latin typeface="+mn-lt"/>
              </a:rPr>
              <a:t>Балалар мен жастарға арналған</a:t>
            </a:r>
            <a:br>
              <a:rPr lang="kk-KZ" sz="5000" dirty="0" smtClean="0">
                <a:solidFill>
                  <a:schemeClr val="tx1"/>
                </a:solidFill>
                <a:latin typeface="+mn-lt"/>
              </a:rPr>
            </a:br>
            <a:r>
              <a:rPr lang="kk-KZ" sz="5000" dirty="0" smtClean="0">
                <a:solidFill>
                  <a:schemeClr val="tx1"/>
                </a:solidFill>
                <a:latin typeface="+mn-lt"/>
              </a:rPr>
              <a:t> ұлттық сенім телефоны-</a:t>
            </a:r>
            <a:r>
              <a:rPr lang="kk-KZ" sz="5000" b="1" dirty="0" smtClean="0">
                <a:solidFill>
                  <a:schemeClr val="accent1"/>
                </a:solidFill>
                <a:latin typeface="+mn-lt"/>
              </a:rPr>
              <a:t>150,</a:t>
            </a:r>
            <a:r>
              <a:rPr lang="kk-KZ" sz="5000" dirty="0" smtClean="0">
                <a:solidFill>
                  <a:schemeClr val="accent1"/>
                </a:solidFill>
                <a:latin typeface="+mn-lt"/>
              </a:rPr>
              <a:t> </a:t>
            </a:r>
            <a:r>
              <a:rPr lang="en-US" sz="5000" b="1" dirty="0" smtClean="0">
                <a:solidFill>
                  <a:srgbClr val="C00000"/>
                </a:solidFill>
                <a:latin typeface="+mn-lt"/>
                <a:hlinkClick r:id="rId2"/>
              </a:rPr>
              <a:t>www</a:t>
            </a:r>
            <a:r>
              <a:rPr lang="ru-RU" sz="5000" b="1" dirty="0" smtClean="0">
                <a:solidFill>
                  <a:srgbClr val="C00000"/>
                </a:solidFill>
                <a:latin typeface="+mn-lt"/>
                <a:hlinkClick r:id="rId2"/>
              </a:rPr>
              <a:t>.</a:t>
            </a:r>
            <a:r>
              <a:rPr lang="en-US" sz="5000" b="1" dirty="0" smtClean="0">
                <a:solidFill>
                  <a:srgbClr val="C00000"/>
                </a:solidFill>
                <a:latin typeface="+mn-lt"/>
                <a:hlinkClick r:id="rId2"/>
              </a:rPr>
              <a:t>telefon150kz</a:t>
            </a:r>
            <a:r>
              <a:rPr lang="en-US" sz="5000" b="1" dirty="0" smtClean="0">
                <a:latin typeface="+mn-lt"/>
              </a:rPr>
              <a:t/>
            </a:r>
            <a:br>
              <a:rPr lang="en-US" sz="5000" b="1" dirty="0" smtClean="0">
                <a:latin typeface="+mn-lt"/>
              </a:rPr>
            </a:br>
            <a:r>
              <a:rPr lang="en-US" sz="5000" dirty="0" smtClean="0">
                <a:latin typeface="+mn-lt"/>
              </a:rPr>
              <a:t>-</a:t>
            </a:r>
            <a:r>
              <a:rPr lang="kk-KZ" sz="5000" dirty="0" smtClean="0">
                <a:solidFill>
                  <a:schemeClr val="tx1"/>
                </a:solidFill>
                <a:latin typeface="+mn-lt"/>
              </a:rPr>
              <a:t>Адамды саудалаудың алдын алу бойынша сенім телефоны- </a:t>
            </a:r>
            <a:r>
              <a:rPr lang="kk-KZ" sz="5000" b="1" dirty="0" smtClean="0">
                <a:solidFill>
                  <a:schemeClr val="accent1"/>
                </a:solidFill>
                <a:latin typeface="+mn-lt"/>
              </a:rPr>
              <a:t>11616</a:t>
            </a:r>
            <a:r>
              <a:rPr lang="kk-KZ" sz="5000" b="1" dirty="0" smtClean="0">
                <a:solidFill>
                  <a:schemeClr val="accent1"/>
                </a:solidFill>
                <a:latin typeface="+mn-lt"/>
              </a:rPr>
              <a:t/>
            </a:r>
            <a:br>
              <a:rPr lang="kk-KZ" sz="5000" b="1" dirty="0" smtClean="0">
                <a:solidFill>
                  <a:schemeClr val="accent1"/>
                </a:solidFill>
                <a:latin typeface="+mn-lt"/>
              </a:rPr>
            </a:br>
            <a:r>
              <a:rPr lang="en-US" sz="5000" dirty="0" smtClean="0">
                <a:latin typeface="+mn-lt"/>
              </a:rPr>
              <a:t/>
            </a:r>
            <a:br>
              <a:rPr lang="en-US" sz="5000" dirty="0" smtClean="0">
                <a:latin typeface="+mn-lt"/>
              </a:rPr>
            </a:br>
            <a:endParaRPr lang="ru-RU" sz="5000" dirty="0">
              <a:latin typeface="+mn-lt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2060848"/>
            <a:ext cx="1152128" cy="936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4365104"/>
            <a:ext cx="1296144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70549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24744"/>
            <a:ext cx="8712968" cy="5328592"/>
          </a:xfrm>
        </p:spPr>
        <p:txBody>
          <a:bodyPr/>
          <a:lstStyle/>
          <a:p>
            <a:pPr algn="ctr"/>
            <a:r>
              <a:rPr lang="kk-KZ" sz="6600" dirty="0" smtClean="0">
                <a:solidFill>
                  <a:schemeClr val="accent1"/>
                </a:solidFill>
                <a:latin typeface="+mn-lt"/>
              </a:rPr>
              <a:t> </a:t>
            </a:r>
            <a:br>
              <a:rPr lang="kk-KZ" sz="6600" dirty="0" smtClean="0">
                <a:solidFill>
                  <a:schemeClr val="accent1"/>
                </a:solidFill>
                <a:latin typeface="+mn-lt"/>
              </a:rPr>
            </a:br>
            <a:r>
              <a:rPr lang="kk-KZ" sz="6600" dirty="0">
                <a:solidFill>
                  <a:schemeClr val="accent1"/>
                </a:solidFill>
                <a:latin typeface="+mn-lt"/>
              </a:rPr>
              <a:t/>
            </a:r>
            <a:br>
              <a:rPr lang="kk-KZ" sz="6600" dirty="0">
                <a:solidFill>
                  <a:schemeClr val="accent1"/>
                </a:solidFill>
                <a:latin typeface="+mn-lt"/>
              </a:rPr>
            </a:br>
            <a:r>
              <a:rPr lang="kk-KZ" sz="6600" dirty="0" smtClean="0">
                <a:solidFill>
                  <a:schemeClr val="accent1"/>
                </a:solidFill>
                <a:latin typeface="+mn-lt"/>
              </a:rPr>
              <a:t/>
            </a:r>
            <a:br>
              <a:rPr lang="kk-KZ" sz="6600" dirty="0" smtClean="0">
                <a:solidFill>
                  <a:schemeClr val="accent1"/>
                </a:solidFill>
                <a:latin typeface="+mn-lt"/>
              </a:rPr>
            </a:br>
            <a:r>
              <a:rPr lang="kk-KZ" sz="6600" dirty="0" smtClean="0">
                <a:solidFill>
                  <a:schemeClr val="tx1"/>
                </a:solidFill>
                <a:latin typeface="+mn-lt"/>
              </a:rPr>
              <a:t>Тұрмыстық </a:t>
            </a:r>
            <a:r>
              <a:rPr lang="kk-KZ" sz="6600" dirty="0">
                <a:solidFill>
                  <a:schemeClr val="tx1"/>
                </a:solidFill>
                <a:latin typeface="+mn-lt"/>
              </a:rPr>
              <a:t>зорлық зомбылықтың алдын алу бойынша сенім телефоны -</a:t>
            </a:r>
            <a:r>
              <a:rPr lang="kk-KZ" sz="6600" b="1" dirty="0">
                <a:solidFill>
                  <a:schemeClr val="accent1"/>
                </a:solidFill>
                <a:latin typeface="+mn-lt"/>
              </a:rPr>
              <a:t>1415</a:t>
            </a:r>
            <a:r>
              <a:rPr lang="kk-KZ" sz="6600" dirty="0">
                <a:latin typeface="+mn-lt"/>
              </a:rPr>
              <a:t/>
            </a:r>
            <a:br>
              <a:rPr lang="kk-KZ" sz="6600" dirty="0">
                <a:latin typeface="+mn-lt"/>
              </a:rPr>
            </a:br>
            <a:r>
              <a:rPr lang="en-US" sz="5500" dirty="0">
                <a:latin typeface="+mn-lt"/>
              </a:rPr>
              <a:t/>
            </a:r>
            <a:br>
              <a:rPr lang="en-US" sz="5500" dirty="0">
                <a:latin typeface="+mn-lt"/>
              </a:rPr>
            </a:br>
            <a:endParaRPr lang="ru-RU" sz="5500" dirty="0">
              <a:latin typeface="+mn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725144"/>
            <a:ext cx="2160240" cy="165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99928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96752"/>
            <a:ext cx="8640960" cy="6048672"/>
          </a:xfrm>
        </p:spPr>
        <p:txBody>
          <a:bodyPr/>
          <a:lstStyle/>
          <a:p>
            <a:r>
              <a:rPr lang="kk-KZ" sz="4400" b="1" dirty="0" smtClean="0">
                <a:solidFill>
                  <a:srgbClr val="C00000"/>
                </a:solidFill>
                <a:latin typeface="+mn-lt"/>
              </a:rPr>
              <a:t>                   </a:t>
            </a:r>
            <a:r>
              <a:rPr lang="kk-KZ" b="1" dirty="0" smtClean="0">
                <a:solidFill>
                  <a:srgbClr val="0070C0"/>
                </a:solidFill>
                <a:latin typeface="+mn-lt"/>
              </a:rPr>
              <a:t>«</a:t>
            </a:r>
            <a:r>
              <a:rPr lang="kk-KZ" b="1" dirty="0" smtClean="0">
                <a:solidFill>
                  <a:srgbClr val="0070C0"/>
                </a:solidFill>
                <a:latin typeface="+mn-lt"/>
              </a:rPr>
              <a:t>Ульба»</a:t>
            </a:r>
            <a:br>
              <a:rPr lang="kk-KZ" b="1" dirty="0" smtClean="0">
                <a:solidFill>
                  <a:srgbClr val="0070C0"/>
                </a:solidFill>
                <a:latin typeface="+mn-lt"/>
              </a:rPr>
            </a:br>
            <a:r>
              <a:rPr lang="kk-KZ" sz="4400" b="1" dirty="0" smtClean="0">
                <a:solidFill>
                  <a:srgbClr val="C00000"/>
                </a:solidFill>
                <a:latin typeface="+mn-lt"/>
              </a:rPr>
              <a:t> </a:t>
            </a:r>
            <a:r>
              <a:rPr lang="kk-KZ" sz="4800" b="1" dirty="0" smtClean="0">
                <a:solidFill>
                  <a:schemeClr val="tx1"/>
                </a:solidFill>
                <a:latin typeface="+mn-lt"/>
              </a:rPr>
              <a:t>Дағдарыс жағдайларын шешу бойынша әлеуметтік-психологиялық көмек көрсету орталығы: </a:t>
            </a:r>
            <a:r>
              <a:rPr lang="kk-KZ" sz="4800" b="1" dirty="0" smtClean="0">
                <a:solidFill>
                  <a:srgbClr val="C00000"/>
                </a:solidFill>
                <a:latin typeface="+mn-lt"/>
              </a:rPr>
              <a:t>77-19-22</a:t>
            </a:r>
            <a:br>
              <a:rPr lang="kk-KZ" sz="48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4800" b="1" dirty="0" smtClean="0">
                <a:solidFill>
                  <a:srgbClr val="C00000"/>
                </a:solidFill>
                <a:latin typeface="+mn-lt"/>
              </a:rPr>
              <a:t>111</a:t>
            </a:r>
            <a:r>
              <a:rPr lang="ru-RU" sz="4800" b="1" dirty="0" smtClean="0">
                <a:latin typeface="+mn-lt"/>
              </a:rPr>
              <a:t> </a:t>
            </a:r>
            <a:r>
              <a:rPr lang="ru-RU" sz="4800" b="1" dirty="0">
                <a:latin typeface="+mn-lt"/>
              </a:rPr>
              <a:t>- </a:t>
            </a:r>
            <a:r>
              <a:rPr lang="ru-RU" sz="4800" b="1" dirty="0">
                <a:solidFill>
                  <a:schemeClr val="tx1"/>
                </a:solidFill>
                <a:latin typeface="+mn-lt"/>
              </a:rPr>
              <a:t>бала </a:t>
            </a:r>
            <a:r>
              <a:rPr lang="ru-RU" sz="4800" b="1" dirty="0" err="1">
                <a:solidFill>
                  <a:schemeClr val="tx1"/>
                </a:solidFill>
                <a:latin typeface="+mn-lt"/>
              </a:rPr>
              <a:t>құқығын</a:t>
            </a:r>
            <a:r>
              <a:rPr lang="ru-RU" sz="4800" b="1" dirty="0">
                <a:solidFill>
                  <a:schemeClr val="tx1"/>
                </a:solidFill>
                <a:latin typeface="+mn-lt"/>
              </a:rPr>
              <a:t> </a:t>
            </a:r>
            <a:r>
              <a:rPr lang="ru-RU" sz="4800" b="1" dirty="0" err="1">
                <a:solidFill>
                  <a:schemeClr val="tx1"/>
                </a:solidFill>
                <a:latin typeface="+mn-lt"/>
              </a:rPr>
              <a:t>қорғау</a:t>
            </a:r>
            <a:r>
              <a:rPr lang="ru-RU" sz="4800" b="1" dirty="0">
                <a:solidFill>
                  <a:schemeClr val="tx1"/>
                </a:solidFill>
                <a:latin typeface="+mn-lt"/>
              </a:rPr>
              <a:t> телефоны</a:t>
            </a:r>
            <a:r>
              <a:rPr lang="ru-RU" sz="4800" dirty="0">
                <a:latin typeface="+mn-lt"/>
              </a:rPr>
              <a:t/>
            </a:r>
            <a:br>
              <a:rPr lang="ru-RU" sz="4800" dirty="0">
                <a:latin typeface="+mn-lt"/>
              </a:rPr>
            </a:br>
            <a:r>
              <a:rPr lang="ru-RU" dirty="0"/>
              <a:t> </a:t>
            </a:r>
            <a:br>
              <a:rPr lang="ru-RU" dirty="0"/>
            </a:br>
            <a:endParaRPr lang="ru-RU" b="1" dirty="0">
              <a:solidFill>
                <a:srgbClr val="C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77189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15816" y="764704"/>
            <a:ext cx="5976664" cy="4680520"/>
          </a:xfrm>
        </p:spPr>
        <p:txBody>
          <a:bodyPr/>
          <a:lstStyle/>
          <a:p>
            <a:pPr marL="45720" indent="0"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</a:t>
            </a:r>
            <a:r>
              <a:rPr lang="ru-RU" sz="3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000" b="1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Өзіңді</a:t>
            </a:r>
            <a:r>
              <a:rPr lang="ru-RU" sz="30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b="1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сыйлағандай</a:t>
            </a:r>
            <a:r>
              <a:rPr lang="ru-RU" sz="30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000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басқаны</a:t>
            </a:r>
            <a:r>
              <a:rPr lang="ru-RU" sz="3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да </a:t>
            </a:r>
            <a:r>
              <a:rPr lang="ru-RU" sz="3000" b="1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сыйлай</a:t>
            </a:r>
            <a:r>
              <a:rPr lang="ru-RU" sz="30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b="1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біл</a:t>
            </a:r>
            <a:r>
              <a:rPr lang="ru-RU" sz="30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b="1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30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сен </a:t>
            </a:r>
            <a:r>
              <a:rPr lang="ru-RU" sz="3000" b="1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басқаларға</a:t>
            </a:r>
            <a:r>
              <a:rPr lang="ru-RU" sz="30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b="1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қалай</a:t>
            </a:r>
            <a:r>
              <a:rPr lang="ru-RU" sz="30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b="1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қарасаң</a:t>
            </a:r>
            <a:r>
              <a:rPr lang="ru-RU" sz="30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000" b="1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басқалар</a:t>
            </a:r>
            <a:r>
              <a:rPr lang="ru-RU" sz="30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да </a:t>
            </a:r>
            <a:r>
              <a:rPr lang="ru-RU" sz="3000" b="1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саған</a:t>
            </a:r>
            <a:r>
              <a:rPr lang="ru-RU" sz="30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b="1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солай</a:t>
            </a:r>
            <a:r>
              <a:rPr lang="ru-RU" sz="30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b="1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қарайды</a:t>
            </a:r>
            <a:r>
              <a:rPr lang="ru-RU" sz="30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br>
              <a:rPr lang="ru-RU" sz="30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000" b="1" i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000" b="1" i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000" b="1" i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                                   </a:t>
            </a:r>
            <a:r>
              <a:rPr lang="ru-RU" sz="3000" b="1" i="1" smtClean="0">
                <a:solidFill>
                  <a:srgbClr val="0E2CC2"/>
                </a:solidFill>
                <a:latin typeface="Times New Roman" pitchFamily="18" charset="0"/>
                <a:cs typeface="Times New Roman" pitchFamily="18" charset="0"/>
              </a:rPr>
              <a:t>Конфуций</a:t>
            </a:r>
            <a:r>
              <a:rPr lang="ru-RU" sz="3000" i="1" smtClean="0">
                <a:solidFill>
                  <a:srgbClr val="0E2CC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i="1" dirty="0">
                <a:solidFill>
                  <a:srgbClr val="0E2CC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000" i="1" dirty="0">
                <a:solidFill>
                  <a:srgbClr val="0E2CC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000" b="1" i="1" dirty="0">
                <a:solidFill>
                  <a:srgbClr val="0E2CC2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000" b="1" i="1" dirty="0" err="1">
                <a:solidFill>
                  <a:srgbClr val="0E2CC2"/>
                </a:solidFill>
                <a:latin typeface="Times New Roman" pitchFamily="18" charset="0"/>
                <a:cs typeface="Times New Roman" pitchFamily="18" charset="0"/>
              </a:rPr>
              <a:t>Адамға</a:t>
            </a:r>
            <a:r>
              <a:rPr lang="ru-RU" sz="3000" b="1" i="1" dirty="0">
                <a:solidFill>
                  <a:srgbClr val="0E2CC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b="1" i="1" dirty="0" err="1">
                <a:solidFill>
                  <a:srgbClr val="0E2CC2"/>
                </a:solidFill>
                <a:latin typeface="Times New Roman" pitchFamily="18" charset="0"/>
                <a:cs typeface="Times New Roman" pitchFamily="18" charset="0"/>
              </a:rPr>
              <a:t>деген</a:t>
            </a:r>
            <a:r>
              <a:rPr lang="ru-RU" sz="3000" b="1" i="1" dirty="0">
                <a:solidFill>
                  <a:srgbClr val="0E2CC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b="1" i="1" dirty="0" err="1">
                <a:solidFill>
                  <a:srgbClr val="0E2CC2"/>
                </a:solidFill>
                <a:latin typeface="Times New Roman" pitchFamily="18" charset="0"/>
                <a:cs typeface="Times New Roman" pitchFamily="18" charset="0"/>
              </a:rPr>
              <a:t>махаббат</a:t>
            </a:r>
            <a:r>
              <a:rPr lang="ru-RU" sz="3000" b="1" i="1" dirty="0">
                <a:solidFill>
                  <a:srgbClr val="0E2CC2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3000" b="1" i="1" dirty="0" err="1">
                <a:solidFill>
                  <a:srgbClr val="0E2CC2"/>
                </a:solidFill>
                <a:latin typeface="Times New Roman" pitchFamily="18" charset="0"/>
                <a:cs typeface="Times New Roman" pitchFamily="18" charset="0"/>
              </a:rPr>
              <a:t>еңбегі</a:t>
            </a:r>
            <a:r>
              <a:rPr lang="ru-RU" sz="3000" b="1" i="1" dirty="0">
                <a:solidFill>
                  <a:srgbClr val="0E2CC2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br>
              <a:rPr lang="ru-RU" sz="3000" b="1" i="1" dirty="0">
                <a:solidFill>
                  <a:srgbClr val="0E2CC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000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73" r="5971" b="4696"/>
          <a:stretch/>
        </p:blipFill>
        <p:spPr bwMode="auto">
          <a:xfrm>
            <a:off x="539553" y="1308947"/>
            <a:ext cx="2232248" cy="3848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84821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340768"/>
            <a:ext cx="8424936" cy="4680520"/>
          </a:xfrm>
        </p:spPr>
        <p:txBody>
          <a:bodyPr/>
          <a:lstStyle/>
          <a:p>
            <a:pPr algn="ctr"/>
            <a:r>
              <a:rPr lang="ru-RU" sz="4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Физикалық</a:t>
            </a:r>
            <a:r>
              <a:rPr lang="ru-RU" sz="4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итеру</a:t>
            </a:r>
            <a:r>
              <a:rPr lang="ru-RU" sz="4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жұлмалау</a:t>
            </a:r>
            <a:r>
              <a:rPr lang="ru-RU" sz="4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алақанмен</a:t>
            </a:r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   </a:t>
            </a:r>
            <a:r>
              <a:rPr lang="ru-RU" sz="4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жұдырықпен</a:t>
            </a:r>
            <a:r>
              <a:rPr lang="ru-RU" sz="4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немесе</a:t>
            </a:r>
            <a:r>
              <a:rPr lang="ru-RU" sz="4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басқа</a:t>
            </a:r>
            <a:r>
              <a:rPr lang="ru-RU" sz="4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да </a:t>
            </a:r>
            <a:r>
              <a:rPr lang="ru-RU" sz="4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заттармен</a:t>
            </a:r>
            <a:r>
              <a:rPr lang="ru-RU" sz="4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ұру</a:t>
            </a:r>
            <a:r>
              <a:rPr lang="ru-RU" sz="4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отбасы</a:t>
            </a:r>
            <a:r>
              <a:rPr lang="ru-RU" sz="4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мүшелерін</a:t>
            </a:r>
            <a:r>
              <a:rPr lang="ru-RU" sz="4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мас</a:t>
            </a:r>
            <a:r>
              <a:rPr lang="ru-RU" sz="4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немесе</a:t>
            </a:r>
            <a:r>
              <a:rPr lang="ru-RU" sz="4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сау</a:t>
            </a:r>
            <a:r>
              <a:rPr lang="ru-RU" sz="4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күйінде</a:t>
            </a:r>
            <a:r>
              <a:rPr lang="ru-RU" sz="4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сабау</a:t>
            </a:r>
            <a:r>
              <a:rPr lang="ru-RU" sz="4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4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404664"/>
            <a:ext cx="8928992" cy="1224136"/>
          </a:xfrm>
        </p:spPr>
        <p:txBody>
          <a:bodyPr/>
          <a:lstStyle/>
          <a:p>
            <a:pPr marL="0" indent="0" algn="ctr">
              <a:buNone/>
            </a:pPr>
            <a:r>
              <a:rPr lang="ru-RU" sz="4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8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Зорлық</a:t>
            </a:r>
            <a:r>
              <a:rPr lang="ru-RU" sz="4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48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зомбылық</a:t>
            </a:r>
            <a:r>
              <a:rPr lang="ru-RU" sz="4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48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түрлері</a:t>
            </a:r>
            <a:r>
              <a:rPr lang="ru-RU" sz="4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4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8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6468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76672"/>
            <a:ext cx="8424936" cy="5695528"/>
          </a:xfrm>
        </p:spPr>
        <p:txBody>
          <a:bodyPr/>
          <a:lstStyle/>
          <a:p>
            <a:pPr algn="ctr"/>
            <a:r>
              <a:rPr lang="ru-RU" sz="60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Жынысты</a:t>
            </a:r>
            <a:r>
              <a:rPr lang="kk-KZ" sz="6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қ</a:t>
            </a:r>
            <a:r>
              <a:rPr lang="ru-RU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ru-RU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күштеп</a:t>
            </a:r>
            <a:r>
              <a:rPr lang="ru-RU" sz="6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жыныстық</a:t>
            </a:r>
            <a:r>
              <a:rPr lang="ru-RU" sz="6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қатынасқа</a:t>
            </a:r>
            <a:r>
              <a:rPr lang="ru-RU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6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итермелеу</a:t>
            </a:r>
            <a:r>
              <a:rPr lang="ru-RU" sz="6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6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қорқыту</a:t>
            </a:r>
            <a:r>
              <a:rPr lang="ru-RU" sz="6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6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бопсалау</a:t>
            </a:r>
            <a:r>
              <a:rPr lang="ru-RU" sz="6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6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зорлау</a:t>
            </a:r>
            <a:r>
              <a:rPr lang="ru-RU" sz="6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br>
              <a:rPr lang="ru-RU" sz="6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6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1443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548680"/>
            <a:ext cx="8424936" cy="5623520"/>
          </a:xfrm>
        </p:spPr>
        <p:txBody>
          <a:bodyPr/>
          <a:lstStyle/>
          <a:p>
            <a:pPr algn="ctr"/>
            <a:r>
              <a:rPr lang="ru-RU" sz="40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Психологиялық</a:t>
            </a: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адамның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психикасына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қасақана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әсер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ету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, оны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қорқыту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қорлау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бопсалау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дене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жеке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басы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дамуының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бұзылуына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әкелетін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әрекеттерді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жасауға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мәжбүрлеу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еріксіз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көндіру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арқылы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ар-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намысы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абыройын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кемсіту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4000" b="1" dirty="0">
                <a:latin typeface="Times New Roman" pitchFamily="18" charset="0"/>
                <a:cs typeface="Times New Roman" pitchFamily="18" charset="0"/>
              </a:rPr>
            </a:b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754370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96752"/>
            <a:ext cx="7848872" cy="4975448"/>
          </a:xfrm>
        </p:spPr>
        <p:txBody>
          <a:bodyPr/>
          <a:lstStyle/>
          <a:p>
            <a:pPr algn="ctr"/>
            <a:r>
              <a:rPr lang="ru-RU" sz="60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Эмоционалдық</a:t>
            </a:r>
            <a:r>
              <a:rPr lang="ru-RU" sz="6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6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6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қорлау</a:t>
            </a:r>
            <a:r>
              <a:rPr lang="ru-RU" sz="6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6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сөгу</a:t>
            </a:r>
            <a:r>
              <a:rPr lang="ru-RU" sz="6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6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оның</a:t>
            </a:r>
            <a:r>
              <a:rPr lang="ru-RU" sz="6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намысына</a:t>
            </a:r>
            <a:r>
              <a:rPr lang="ru-RU" sz="6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тие</a:t>
            </a:r>
            <a:r>
              <a:rPr lang="ru-RU" sz="6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отырып</a:t>
            </a:r>
            <a:r>
              <a:rPr lang="ru-RU" sz="6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6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орындауына</a:t>
            </a:r>
            <a:r>
              <a:rPr lang="ru-RU" sz="6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мәжбүрлеу</a:t>
            </a:r>
            <a:r>
              <a:rPr lang="ru-RU" sz="6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br>
              <a:rPr lang="ru-RU" sz="6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6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1116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548680"/>
            <a:ext cx="7554416" cy="5623520"/>
          </a:xfrm>
        </p:spPr>
        <p:txBody>
          <a:bodyPr/>
          <a:lstStyle/>
          <a:p>
            <a:pPr algn="ctr"/>
            <a:r>
              <a:rPr lang="ru-RU" sz="4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Экономикалық</a:t>
            </a:r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/>
              <a:t> </a:t>
            </a:r>
            <a:r>
              <a:rPr lang="ru-RU" sz="4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адамды</a:t>
            </a:r>
            <a:r>
              <a:rPr lang="ru-RU" sz="4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заңмен</a:t>
            </a:r>
            <a:r>
              <a:rPr lang="ru-RU" sz="4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көзделген</a:t>
            </a:r>
            <a:r>
              <a:rPr lang="ru-RU" sz="4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құқығы</a:t>
            </a:r>
            <a:r>
              <a:rPr lang="ru-RU" sz="4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бар </a:t>
            </a:r>
            <a:r>
              <a:rPr lang="ru-RU" sz="4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тұрғын</a:t>
            </a:r>
            <a:r>
              <a:rPr lang="ru-RU" sz="4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үйінен</a:t>
            </a:r>
            <a:r>
              <a:rPr lang="ru-RU" sz="4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тамағынан</a:t>
            </a:r>
            <a:r>
              <a:rPr lang="ru-RU" sz="4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киімінен</a:t>
            </a:r>
            <a:r>
              <a:rPr lang="ru-RU" sz="4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мүлкінен</a:t>
            </a:r>
            <a:r>
              <a:rPr lang="ru-RU" sz="4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қаражатынан</a:t>
            </a:r>
            <a:r>
              <a:rPr lang="ru-RU" sz="4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қасақана</a:t>
            </a:r>
            <a:r>
              <a:rPr lang="ru-RU" sz="4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айыру</a:t>
            </a:r>
            <a:r>
              <a:rPr lang="ru-RU" sz="4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ru-RU" sz="4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0060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844824"/>
            <a:ext cx="8712968" cy="4327376"/>
          </a:xfrm>
        </p:spPr>
        <p:txBody>
          <a:bodyPr/>
          <a:lstStyle/>
          <a:p>
            <a:r>
              <a:rPr lang="kk-KZ" dirty="0" smtClean="0">
                <a:latin typeface="+mn-lt"/>
              </a:rPr>
              <a:t>-</a:t>
            </a:r>
            <a:r>
              <a:rPr lang="kk-KZ" b="1" dirty="0">
                <a:solidFill>
                  <a:schemeClr val="tx1"/>
                </a:solidFill>
                <a:latin typeface="+mn-lt"/>
              </a:rPr>
              <a:t>Өзін төмен </a:t>
            </a:r>
            <a:r>
              <a:rPr lang="kk-KZ" b="1" dirty="0" smtClean="0">
                <a:solidFill>
                  <a:schemeClr val="tx1"/>
                </a:solidFill>
                <a:latin typeface="+mn-lt"/>
              </a:rPr>
              <a:t>бағалау;</a:t>
            </a:r>
            <a:r>
              <a:rPr lang="kk-KZ" b="1" dirty="0">
                <a:solidFill>
                  <a:schemeClr val="tx1"/>
                </a:solidFill>
                <a:latin typeface="+mn-lt"/>
              </a:rPr>
              <a:t/>
            </a:r>
            <a:br>
              <a:rPr lang="kk-KZ" b="1" dirty="0">
                <a:solidFill>
                  <a:schemeClr val="tx1"/>
                </a:solidFill>
                <a:latin typeface="+mn-lt"/>
              </a:rPr>
            </a:br>
            <a:r>
              <a:rPr lang="kk-KZ" sz="4800" b="1" dirty="0" smtClean="0">
                <a:solidFill>
                  <a:schemeClr val="tx1"/>
                </a:solidFill>
                <a:latin typeface="+mn-lt"/>
              </a:rPr>
              <a:t>-</a:t>
            </a:r>
            <a:r>
              <a:rPr lang="kk-KZ" sz="4800" b="1" dirty="0">
                <a:solidFill>
                  <a:schemeClr val="tx1"/>
                </a:solidFill>
                <a:latin typeface="+mn-lt"/>
              </a:rPr>
              <a:t>Отбасындағы зорлық мәселесін шешуге ешкім де көмектесе алмайды деп </a:t>
            </a:r>
            <a:r>
              <a:rPr lang="kk-KZ" sz="4800" b="1" dirty="0" smtClean="0">
                <a:solidFill>
                  <a:schemeClr val="tx1"/>
                </a:solidFill>
                <a:latin typeface="+mn-lt"/>
              </a:rPr>
              <a:t>сенуі;</a:t>
            </a:r>
            <a:r>
              <a:rPr lang="kk-KZ" sz="4800" b="1" dirty="0">
                <a:solidFill>
                  <a:schemeClr val="tx1"/>
                </a:solidFill>
                <a:latin typeface="+mn-lt"/>
              </a:rPr>
              <a:t/>
            </a:r>
            <a:br>
              <a:rPr lang="kk-KZ" sz="4800" b="1" dirty="0">
                <a:solidFill>
                  <a:schemeClr val="tx1"/>
                </a:solidFill>
                <a:latin typeface="+mn-lt"/>
              </a:rPr>
            </a:br>
            <a:r>
              <a:rPr lang="kk-KZ" sz="3200" b="1" dirty="0">
                <a:solidFill>
                  <a:schemeClr val="tx1"/>
                </a:solidFill>
              </a:rPr>
              <a:t/>
            </a:r>
            <a:br>
              <a:rPr lang="kk-KZ" sz="3200" b="1" dirty="0">
                <a:solidFill>
                  <a:schemeClr val="tx1"/>
                </a:solidFill>
              </a:rPr>
            </a:br>
            <a:endParaRPr lang="ru-RU" sz="32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2000" y="685800"/>
            <a:ext cx="7543800" cy="1015008"/>
          </a:xfrm>
        </p:spPr>
        <p:txBody>
          <a:bodyPr/>
          <a:lstStyle/>
          <a:p>
            <a:pPr marL="0" indent="0" algn="ctr">
              <a:buNone/>
            </a:pPr>
            <a:r>
              <a:rPr lang="kk-KZ" sz="3600" b="1" dirty="0">
                <a:solidFill>
                  <a:srgbClr val="C00000"/>
                </a:solidFill>
              </a:rPr>
              <a:t>Зорлыққа душар болған адамның мінез-құлқына сипаттама.</a:t>
            </a:r>
            <a:endParaRPr lang="ru-RU" sz="36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8846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>
            <a:spLocks noGrp="1"/>
          </p:cNvSpPr>
          <p:nvPr>
            <p:ph type="title"/>
          </p:nvPr>
        </p:nvSpPr>
        <p:spPr>
          <a:xfrm>
            <a:off x="0" y="404664"/>
            <a:ext cx="9144000" cy="5904656"/>
          </a:xfrm>
        </p:spPr>
        <p:txBody>
          <a:bodyPr/>
          <a:lstStyle/>
          <a:p>
            <a:pPr algn="ctr"/>
            <a:r>
              <a:rPr lang="ru-RU" sz="60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Өзіңді</a:t>
            </a:r>
            <a:r>
              <a:rPr lang="ru-RU" sz="6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қорға</a:t>
            </a:r>
            <a:r>
              <a:rPr lang="ru-RU" sz="6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6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басқаға</a:t>
            </a:r>
            <a:r>
              <a:rPr lang="ru-RU" sz="6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көмектес</a:t>
            </a:r>
            <a:r>
              <a:rPr lang="ru-RU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6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rgbClr val="0E2CC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>
                <a:solidFill>
                  <a:srgbClr val="0E2CC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b="1" dirty="0" smtClean="0">
                <a:solidFill>
                  <a:srgbClr val="002060"/>
                </a:solidFill>
                <a:latin typeface="+mn-lt"/>
              </a:rPr>
              <a:t>Ол </a:t>
            </a:r>
            <a:r>
              <a:rPr lang="kk-KZ" b="1" dirty="0">
                <a:solidFill>
                  <a:srgbClr val="002060"/>
                </a:solidFill>
                <a:latin typeface="+mn-lt"/>
              </a:rPr>
              <a:t>үшін сіз төмендегі сенім телефондарынан көмек алуыңызға болады.</a:t>
            </a:r>
            <a:br>
              <a:rPr lang="kk-KZ" b="1" dirty="0">
                <a:solidFill>
                  <a:srgbClr val="002060"/>
                </a:solidFill>
                <a:latin typeface="+mn-lt"/>
              </a:rPr>
            </a:br>
            <a:endParaRPr lang="ru-RU" b="1" dirty="0">
              <a:solidFill>
                <a:srgbClr val="00206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85455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2000" y="685800"/>
            <a:ext cx="7543800" cy="5623520"/>
          </a:xfrm>
        </p:spPr>
        <p:txBody>
          <a:bodyPr/>
          <a:lstStyle/>
          <a:p>
            <a:r>
              <a:rPr lang="ru-RU" dirty="0" err="1">
                <a:solidFill>
                  <a:schemeClr val="tx1"/>
                </a:solidFill>
              </a:rPr>
              <a:t>Егер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сіз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өмірдің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қиын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кезеңіне</a:t>
            </a:r>
            <a:r>
              <a:rPr lang="ru-RU" dirty="0">
                <a:solidFill>
                  <a:schemeClr val="tx1"/>
                </a:solidFill>
              </a:rPr>
              <a:t> тап </a:t>
            </a:r>
            <a:r>
              <a:rPr lang="ru-RU" dirty="0" err="1">
                <a:solidFill>
                  <a:schemeClr val="tx1"/>
                </a:solidFill>
              </a:rPr>
              <a:t>болсаңыз</a:t>
            </a:r>
            <a:r>
              <a:rPr lang="ru-RU" dirty="0">
                <a:solidFill>
                  <a:schemeClr val="tx1"/>
                </a:solidFill>
              </a:rPr>
              <a:t>, </a:t>
            </a:r>
            <a:r>
              <a:rPr lang="ru-RU" dirty="0" err="1">
                <a:solidFill>
                  <a:schemeClr val="tx1"/>
                </a:solidFill>
              </a:rPr>
              <a:t>бойыңызда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үрей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болса</a:t>
            </a:r>
            <a:r>
              <a:rPr lang="ru-RU" dirty="0">
                <a:solidFill>
                  <a:schemeClr val="tx1"/>
                </a:solidFill>
              </a:rPr>
              <a:t>, </a:t>
            </a:r>
            <a:r>
              <a:rPr lang="ru-RU" dirty="0" err="1">
                <a:solidFill>
                  <a:schemeClr val="tx1"/>
                </a:solidFill>
              </a:rPr>
              <a:t>қарым-қатынастағы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проблемалар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мазаласа</a:t>
            </a:r>
            <a:r>
              <a:rPr lang="ru-RU" dirty="0">
                <a:solidFill>
                  <a:schemeClr val="tx1"/>
                </a:solidFill>
              </a:rPr>
              <a:t>, </a:t>
            </a:r>
            <a:r>
              <a:rPr lang="ru-RU" dirty="0" err="1">
                <a:solidFill>
                  <a:schemeClr val="tx1"/>
                </a:solidFill>
              </a:rPr>
              <a:t>отбасыңызда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қиындықтар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болса</a:t>
            </a:r>
            <a:r>
              <a:rPr lang="ru-RU" dirty="0">
                <a:solidFill>
                  <a:schemeClr val="tx1"/>
                </a:solidFill>
              </a:rPr>
              <a:t>, </a:t>
            </a:r>
            <a:r>
              <a:rPr lang="ru-RU" dirty="0" err="1">
                <a:solidFill>
                  <a:schemeClr val="tx1"/>
                </a:solidFill>
              </a:rPr>
              <a:t>бірақ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Сіз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психологқа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баруға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немесе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rgbClr val="C00000"/>
                </a:solidFill>
              </a:rPr>
              <a:t>«</a:t>
            </a:r>
            <a:r>
              <a:rPr lang="ru-RU" b="1" dirty="0" err="1">
                <a:solidFill>
                  <a:srgbClr val="C00000"/>
                </a:solidFill>
              </a:rPr>
              <a:t>Сенім</a:t>
            </a:r>
            <a:r>
              <a:rPr lang="ru-RU" b="1" dirty="0">
                <a:solidFill>
                  <a:srgbClr val="C00000"/>
                </a:solidFill>
              </a:rPr>
              <a:t> </a:t>
            </a:r>
            <a:r>
              <a:rPr lang="ru-RU" b="1" dirty="0" err="1">
                <a:solidFill>
                  <a:srgbClr val="C00000"/>
                </a:solidFill>
              </a:rPr>
              <a:t>телефонына</a:t>
            </a:r>
            <a:r>
              <a:rPr lang="ru-RU" b="1" dirty="0">
                <a:solidFill>
                  <a:srgbClr val="C00000"/>
                </a:solidFill>
              </a:rPr>
              <a:t>»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қоңырау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шалуға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шешім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қабылдай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алмай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жүрсеңіз</a:t>
            </a:r>
            <a:r>
              <a:rPr lang="ru-RU" dirty="0">
                <a:solidFill>
                  <a:schemeClr val="tx1"/>
                </a:solidFill>
              </a:rPr>
              <a:t> - </a:t>
            </a:r>
            <a:r>
              <a:rPr lang="ru-RU" b="1" dirty="0" err="1">
                <a:solidFill>
                  <a:srgbClr val="C00000"/>
                </a:solidFill>
              </a:rPr>
              <a:t>онда</a:t>
            </a:r>
            <a:r>
              <a:rPr lang="ru-RU" b="1" dirty="0">
                <a:solidFill>
                  <a:srgbClr val="C00000"/>
                </a:solidFill>
              </a:rPr>
              <a:t> ХАТ ЖАЗЫҢЫЗ!</a:t>
            </a:r>
            <a:endParaRPr lang="ru-RU" dirty="0">
              <a:solidFill>
                <a:srgbClr val="C00000"/>
              </a:solidFill>
            </a:endParaRPr>
          </a:p>
          <a:p>
            <a:r>
              <a:rPr lang="en-US" b="1" dirty="0">
                <a:solidFill>
                  <a:srgbClr val="C00000"/>
                </a:solidFill>
              </a:rPr>
              <a:t>doverievko@mail.ru </a:t>
            </a:r>
            <a:endParaRPr lang="en-US" dirty="0">
              <a:solidFill>
                <a:srgbClr val="C00000"/>
              </a:solidFill>
            </a:endParaRPr>
          </a:p>
          <a:p>
            <a:r>
              <a:rPr lang="ru-RU" dirty="0" err="1">
                <a:solidFill>
                  <a:schemeClr val="tx1"/>
                </a:solidFill>
              </a:rPr>
              <a:t>Сіз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психологтың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тегін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кеңесін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шұғыл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en-US" b="1" dirty="0">
                <a:solidFill>
                  <a:srgbClr val="C00000"/>
                </a:solidFill>
              </a:rPr>
              <a:t>on-line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аласыз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  <a:p>
            <a:r>
              <a:rPr lang="ru-RU" dirty="0" err="1">
                <a:solidFill>
                  <a:schemeClr val="tx1"/>
                </a:solidFill>
              </a:rPr>
              <a:t>Тәулік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бойы</a:t>
            </a:r>
            <a:r>
              <a:rPr lang="ru-RU" dirty="0">
                <a:solidFill>
                  <a:schemeClr val="tx1"/>
                </a:solidFill>
              </a:rPr>
              <a:t>. </a:t>
            </a:r>
            <a:r>
              <a:rPr lang="ru-RU" dirty="0" err="1">
                <a:solidFill>
                  <a:schemeClr val="tx1"/>
                </a:solidFill>
              </a:rPr>
              <a:t>Анонимді</a:t>
            </a:r>
            <a:r>
              <a:rPr lang="ru-RU" dirty="0">
                <a:solidFill>
                  <a:schemeClr val="tx1"/>
                </a:solidFill>
              </a:rPr>
              <a:t>. </a:t>
            </a:r>
            <a:r>
              <a:rPr lang="ru-RU" dirty="0" err="1">
                <a:solidFill>
                  <a:schemeClr val="tx1"/>
                </a:solidFill>
              </a:rPr>
              <a:t>Тегін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  <a:p>
            <a:r>
              <a:rPr lang="ru-RU" i="1" dirty="0" err="1">
                <a:solidFill>
                  <a:schemeClr val="tx1"/>
                </a:solidFill>
              </a:rPr>
              <a:t>Ұялы</a:t>
            </a:r>
            <a:r>
              <a:rPr lang="ru-RU" i="1" dirty="0">
                <a:solidFill>
                  <a:schemeClr val="tx1"/>
                </a:solidFill>
              </a:rPr>
              <a:t> </a:t>
            </a:r>
            <a:r>
              <a:rPr lang="ru-RU" i="1" dirty="0" err="1">
                <a:solidFill>
                  <a:schemeClr val="tx1"/>
                </a:solidFill>
              </a:rPr>
              <a:t>телефоннан</a:t>
            </a:r>
            <a:r>
              <a:rPr lang="ru-RU" i="1" dirty="0">
                <a:solidFill>
                  <a:schemeClr val="tx1"/>
                </a:solidFill>
              </a:rPr>
              <a:t> </a:t>
            </a:r>
            <a:r>
              <a:rPr lang="en-US" i="1" dirty="0">
                <a:solidFill>
                  <a:schemeClr val="tx1"/>
                </a:solidFill>
              </a:rPr>
              <a:t>http://m.mail.ru/app</a:t>
            </a:r>
            <a:endParaRPr lang="en-US" dirty="0">
              <a:solidFill>
                <a:schemeClr val="tx1"/>
              </a:solidFill>
            </a:endParaRPr>
          </a:p>
          <a:p>
            <a:r>
              <a:rPr lang="ru-RU" b="1" dirty="0">
                <a:solidFill>
                  <a:schemeClr val="tx1"/>
                </a:solidFill>
              </a:rPr>
              <a:t>Сен</a:t>
            </a:r>
            <a:r>
              <a:rPr lang="kk-KZ" b="1" dirty="0">
                <a:solidFill>
                  <a:schemeClr val="tx1"/>
                </a:solidFill>
              </a:rPr>
              <a:t>ім телефоны</a:t>
            </a:r>
            <a:r>
              <a:rPr lang="ru-RU" b="1" dirty="0">
                <a:solidFill>
                  <a:schemeClr val="tx1"/>
                </a:solidFill>
              </a:rPr>
              <a:t>   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ru-RU" b="1" dirty="0">
                <a:solidFill>
                  <a:schemeClr val="tx1"/>
                </a:solidFill>
              </a:rPr>
              <a:t>26-68-92</a:t>
            </a:r>
            <a:r>
              <a:rPr lang="ru-RU" b="1" i="1" dirty="0">
                <a:solidFill>
                  <a:schemeClr val="tx1"/>
                </a:solidFill>
              </a:rPr>
              <a:t> 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ru-RU" b="1" dirty="0">
                <a:solidFill>
                  <a:schemeClr val="tx1"/>
                </a:solidFill>
              </a:rPr>
              <a:t>8-701-707-24-38</a:t>
            </a:r>
            <a:endParaRPr lang="ru-RU" dirty="0">
              <a:solidFill>
                <a:schemeClr val="tx1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30100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330</TotalTime>
  <Words>136</Words>
  <Application>Microsoft Office PowerPoint</Application>
  <PresentationFormat>Экран (4:3)</PresentationFormat>
  <Paragraphs>26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NewsPrint</vt:lpstr>
      <vt:lpstr>Зорлық –зомбылықсыз балалық шақ</vt:lpstr>
      <vt:lpstr>Физикалық:  итеру, жұлмалау, алақанмен     жұдырықпен немесе басқа да заттармен ұру, отбасы мүшелерін мас немесе сау күйінде сабау. </vt:lpstr>
      <vt:lpstr>Жыныстық:  күштеп жыныстық қатынасқа   итермелеу, қорқыту, бопсалау, зорлау; </vt:lpstr>
      <vt:lpstr>Психологиялық:  адамның психикасына қасақана әсер ету, оны қорқыту, қорлау, бопсалау дене және жеке басы дамуының бұзылуына әкелетін әрекеттерді жасауға мәжбүрлеу (еріксіз көндіру) арқылы ар-намысы мен абыройын кемсіту. </vt:lpstr>
      <vt:lpstr>Эмоционалдық:  қорлау, сөгу, оның намысына тие отырып, орындауына мәжбүрлеу; </vt:lpstr>
      <vt:lpstr>Экономикалық:  адамды заңмен көзделген құқығы бар тұрғын үйінен, тамағынан, киімінен, мүлкінен, қаражатынан қасақана айыру, </vt:lpstr>
      <vt:lpstr>-Өзін төмен бағалау; -Отбасындағы зорлық мәселесін шешуге ешкім де көмектесе алмайды деп сенуі;  </vt:lpstr>
      <vt:lpstr>Өзіңді қорға және басқаға көмектес.  Ол үшін сіз төмендегі сенім телефондарынан көмек алуыңызға болады. </vt:lpstr>
      <vt:lpstr>Презентация PowerPoint</vt:lpstr>
      <vt:lpstr>       -Балалар мен жастарға арналған  ұлттық сенім телефоны-150, www.telefon150kz -Адамды саудалаудың алдын алу бойынша сенім телефоны- 11616  </vt:lpstr>
      <vt:lpstr>    Тұрмыстық зорлық зомбылықтың алдын алу бойынша сенім телефоны -1415  </vt:lpstr>
      <vt:lpstr>                   «Ульба»  Дағдарыс жағдайларын шешу бойынша әлеуметтік-психологиялық көмек көрсету орталығы: 77-19-22 111 - бала құқығын қорғау телефоны   </vt:lpstr>
      <vt:lpstr>                                                         «Өзіңді сыйлағандай, басқаны да сыйлай біл және сен басқаларға қалай қарасаң, басқалар да саған солай қарайды»                                      Конфуций  «Адамға деген махаббат» еңбегі» 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16</cp:revision>
  <dcterms:created xsi:type="dcterms:W3CDTF">2017-12-04T02:41:34Z</dcterms:created>
  <dcterms:modified xsi:type="dcterms:W3CDTF">2017-12-04T09:00:57Z</dcterms:modified>
</cp:coreProperties>
</file>