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3"/>
  </p:notes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3DCA5C8B-B2D0-4EF4-B1EA-666A37355A9A}">
          <p14:sldIdLst>
            <p14:sldId id="256"/>
          </p14:sldIdLst>
        </p14:section>
        <p14:section name="Раздел без заголовка" id="{4DF76EBB-69E1-4ECA-8E8C-87A1E2B6794E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00A00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2334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k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C7801-0C10-4DAB-8F47-53F47E181986}" type="datetimeFigureOut">
              <a:rPr lang="kk-KZ" smtClean="0"/>
              <a:pPr/>
              <a:t>21.10.2022</a:t>
            </a:fld>
            <a:endParaRPr lang="kk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k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26E27-C3E2-45F7-A2E7-FC6297C6DF4C}" type="slidenum">
              <a:rPr lang="kk-KZ" smtClean="0"/>
              <a:pPr/>
              <a:t>‹#›</a:t>
            </a:fld>
            <a:endParaRPr lang="kk-KZ"/>
          </a:p>
        </p:txBody>
      </p:sp>
    </p:spTree>
    <p:extLst>
      <p:ext uri="{BB962C8B-B14F-4D97-AF65-F5344CB8AC3E}">
        <p14:creationId xmlns="" xmlns:p14="http://schemas.microsoft.com/office/powerpoint/2010/main" val="257045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k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26E27-C3E2-45F7-A2E7-FC6297C6DF4C}" type="slidenum">
              <a:rPr lang="kk-KZ" smtClean="0"/>
              <a:pPr/>
              <a:t>9</a:t>
            </a:fld>
            <a:endParaRPr lang="kk-KZ"/>
          </a:p>
        </p:txBody>
      </p:sp>
    </p:spTree>
    <p:extLst>
      <p:ext uri="{BB962C8B-B14F-4D97-AF65-F5344CB8AC3E}">
        <p14:creationId xmlns="" xmlns:p14="http://schemas.microsoft.com/office/powerpoint/2010/main" val="926867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k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26E27-C3E2-45F7-A2E7-FC6297C6DF4C}" type="slidenum">
              <a:rPr lang="kk-KZ" smtClean="0"/>
              <a:pPr/>
              <a:t>10</a:t>
            </a:fld>
            <a:endParaRPr lang="kk-KZ"/>
          </a:p>
        </p:txBody>
      </p:sp>
    </p:spTree>
    <p:extLst>
      <p:ext uri="{BB962C8B-B14F-4D97-AF65-F5344CB8AC3E}">
        <p14:creationId xmlns="" xmlns:p14="http://schemas.microsoft.com/office/powerpoint/2010/main" val="31072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461A-250E-4A29-9E9B-599CA3838FA1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10/21/2022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5.gif"/><Relationship Id="rId5" Type="http://schemas.openxmlformats.org/officeDocument/2006/relationships/image" Target="../media/image13.gif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8.gif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gif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3.gif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5.gif"/><Relationship Id="rId5" Type="http://schemas.openxmlformats.org/officeDocument/2006/relationships/image" Target="../media/image14.jpeg"/><Relationship Id="rId4" Type="http://schemas.openxmlformats.org/officeDocument/2006/relationships/hyperlink" Target="http://images.google.kz/imgres?imgurl=http://img1.liveinternet.ru/images/attach/b/3/25/813/25813851_5179456_3355510_828158.jpg&amp;imgrefurl=http://www.liveinternet.ru/users/yaguar-r-r-r/post75908212/&amp;usg=__1AnaeecU8gcEXZMBqQ5XRHRjYYQ=&amp;h=525&amp;w=700&amp;sz=26&amp;hl=ru&amp;start=45&amp;um=1&amp;tbnid=frBZGjTVwmbQGM:&amp;tbnh=105&amp;tbnw=140&amp;prev=/images?q=%D0%A4%D0%BE%D0%BD&amp;ndsp=20&amp;hl=ru&amp;sa=N&amp;start=40&amp;um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1026766">
            <a:off x="630290" y="892426"/>
            <a:ext cx="703072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Ұстаздарға арналған психологиялық Тренингтер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12" descr="Gul_flash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6352">
            <a:off x="6240604" y="4164457"/>
            <a:ext cx="2834297" cy="20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Gul_flash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1552">
            <a:off x="102704" y="4328984"/>
            <a:ext cx="2797843" cy="188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Gul_flash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25144"/>
            <a:ext cx="295232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48982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gwb0ol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12" descr="04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397" y="6068592"/>
            <a:ext cx="4392488" cy="68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olombe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7698">
            <a:off x="154616" y="267061"/>
            <a:ext cx="1800225" cy="132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olombe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9245" flipV="1">
            <a:off x="7236417" y="262613"/>
            <a:ext cx="1669036" cy="131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 descr="Gul_flash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203" y="4797152"/>
            <a:ext cx="2016223" cy="144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923928" y="396885"/>
            <a:ext cx="37444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C00A00"/>
                </a:solidFill>
                <a:effectLst/>
              </a:rPr>
              <a:t>Рефлексия</a:t>
            </a:r>
            <a:endParaRPr lang="ru-RU" sz="4000" b="1" cap="none" spc="0" dirty="0">
              <a:ln/>
              <a:solidFill>
                <a:srgbClr val="C00A00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543432"/>
            <a:ext cx="886875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Шырақ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жағылып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бірінші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тұрған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ұстазға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беріледі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.</a:t>
            </a:r>
          </a:p>
          <a:p>
            <a:pPr algn="ctr"/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Ол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бүгінгі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психологиялық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сабақ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туралы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өз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ойын,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алған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әсерін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үш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сөзбен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ғана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білдіріп,келесі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 </a:t>
            </a:r>
          </a:p>
          <a:p>
            <a:pPr algn="ctr"/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мұғалімге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береді.Шырақ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барлығының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қолынан</a:t>
            </a:r>
            <a:endParaRPr lang="ru-RU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A00"/>
              </a:solidFill>
            </a:endParaRPr>
          </a:p>
          <a:p>
            <a:pPr algn="ctr"/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өткеннен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кейін,психолог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шырақты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өз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  <a:r>
              <a:rPr lang="ru-RU" sz="2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қолына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  <a:effectLst/>
              </a:rPr>
              <a:t> </a:t>
            </a:r>
          </a:p>
          <a:p>
            <a:pPr algn="ctr"/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алып,барлық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қатысушыларға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алғысын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A00"/>
                </a:solidFill>
              </a:rPr>
              <a:t>айтады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endParaRPr lang="ru-RU" sz="2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1" name="Picture 12" descr="Gul_flash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56591"/>
            <a:ext cx="2016223" cy="144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122933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91356">
            <a:off x="6659563" y="1341438"/>
            <a:ext cx="12668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9033">
            <a:off x="1244600" y="1355725"/>
            <a:ext cx="12668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GUVERC~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3969" flipV="1">
            <a:off x="0" y="188913"/>
            <a:ext cx="4137025" cy="276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GUVERC~1"/>
          <p:cNvPicPr>
            <a:picLocks noChangeAspect="1" noChangeArrowheads="1" noCrop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82659">
            <a:off x="5003800" y="0"/>
            <a:ext cx="4392613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6" descr="d_pierro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k-KZ"/>
          </a:p>
        </p:txBody>
      </p:sp>
      <p:sp>
        <p:nvSpPr>
          <p:cNvPr id="17415" name="AutoShape 7" descr="d_pierro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k-KZ"/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652963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413686" y="1971258"/>
            <a:ext cx="638175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 err="1" smtClean="0">
                <a:solidFill>
                  <a:srgbClr val="FF0000"/>
                </a:solidFill>
                <a:latin typeface="KZ Times New Roman" pitchFamily="18" charset="0"/>
              </a:rPr>
              <a:t>Ойынға</a:t>
            </a:r>
            <a:endParaRPr lang="ru-RU" sz="4400" b="1" i="1" dirty="0">
              <a:solidFill>
                <a:srgbClr val="FF0000"/>
              </a:solidFill>
              <a:latin typeface="KZ 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4400" b="1" i="1" dirty="0" err="1" smtClean="0">
                <a:solidFill>
                  <a:srgbClr val="FF0000"/>
                </a:solidFill>
                <a:latin typeface="KZ Times New Roman" pitchFamily="18" charset="0"/>
              </a:rPr>
              <a:t>қатысқандарыңызға</a:t>
            </a:r>
            <a:r>
              <a:rPr lang="ru-RU" sz="4400" b="1" i="1" dirty="0" smtClean="0">
                <a:solidFill>
                  <a:srgbClr val="FF0000"/>
                </a:solidFill>
                <a:latin typeface="KZ Times New Roman" pitchFamily="18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 err="1">
                <a:solidFill>
                  <a:srgbClr val="FF0000"/>
                </a:solidFill>
                <a:latin typeface="KZ Times New Roman" pitchFamily="18" charset="0"/>
              </a:rPr>
              <a:t>р</a:t>
            </a:r>
            <a:r>
              <a:rPr lang="ru-RU" sz="4400" b="1" i="1" dirty="0" err="1" smtClean="0">
                <a:solidFill>
                  <a:srgbClr val="FF0000"/>
                </a:solidFill>
                <a:latin typeface="KZ Times New Roman" pitchFamily="18" charset="0"/>
              </a:rPr>
              <a:t>ахмет</a:t>
            </a:r>
            <a:r>
              <a:rPr lang="ru-RU" sz="4400" b="1" i="1" dirty="0" smtClean="0">
                <a:solidFill>
                  <a:srgbClr val="FF0000"/>
                </a:solidFill>
                <a:latin typeface="KZ Times New Roman" pitchFamily="18" charset="0"/>
              </a:rPr>
              <a:t>!</a:t>
            </a:r>
            <a:endParaRPr lang="ru-RU" sz="4400" b="1" i="1" dirty="0">
              <a:solidFill>
                <a:srgbClr val="FF0000"/>
              </a:solidFill>
              <a:latin typeface="KZ Times New Roman" pitchFamily="18" charset="0"/>
            </a:endParaRPr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5300663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734050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229225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581525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860800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3068638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933825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41663"/>
            <a:ext cx="10477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30328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36912"/>
            <a:ext cx="7920879" cy="3816424"/>
          </a:xfrm>
        </p:spPr>
        <p:txBody>
          <a:bodyPr/>
          <a:lstStyle/>
          <a:p>
            <a:pPr algn="l"/>
            <a:r>
              <a:rPr lang="ru-RU" sz="2400" dirty="0" err="1" smtClean="0"/>
              <a:t>Топтағы қағида: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</a:t>
            </a:r>
            <a:r>
              <a:rPr lang="ru-RU" sz="2400" dirty="0" err="1" smtClean="0"/>
              <a:t>Белсенділікті</a:t>
            </a:r>
            <a:r>
              <a:rPr lang="ru-RU" sz="2400" dirty="0" smtClean="0"/>
              <a:t> </a:t>
            </a:r>
            <a:r>
              <a:rPr lang="ru-RU" sz="2400" dirty="0" err="1" smtClean="0"/>
              <a:t>арттыру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2. </a:t>
            </a:r>
            <a:r>
              <a:rPr lang="ru-RU" sz="2400" dirty="0" err="1" smtClean="0"/>
              <a:t>Бірігіп</a:t>
            </a:r>
            <a:r>
              <a:rPr lang="ru-RU" sz="2400" dirty="0" smtClean="0"/>
              <a:t> </a:t>
            </a:r>
            <a:r>
              <a:rPr lang="ru-RU" sz="2400" dirty="0" err="1" smtClean="0"/>
              <a:t>жұмыс істеу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3. </a:t>
            </a:r>
            <a:r>
              <a:rPr lang="ru-RU" sz="2400" dirty="0" err="1" smtClean="0"/>
              <a:t>Бір-біріне</a:t>
            </a:r>
            <a:r>
              <a:rPr lang="ru-RU" sz="2400" dirty="0" smtClean="0"/>
              <a:t> </a:t>
            </a:r>
            <a:r>
              <a:rPr lang="ru-RU" sz="2400" dirty="0" err="1" smtClean="0"/>
              <a:t>кедергі</a:t>
            </a:r>
            <a:r>
              <a:rPr lang="ru-RU" sz="2400" dirty="0" smtClean="0"/>
              <a:t> </a:t>
            </a:r>
            <a:r>
              <a:rPr lang="ru-RU" sz="2400" dirty="0" err="1" smtClean="0"/>
              <a:t>келтірмеу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4. </a:t>
            </a:r>
            <a:r>
              <a:rPr lang="ru-RU" sz="2400" dirty="0" err="1" smtClean="0"/>
              <a:t>Өз ойыңды ашық айта</a:t>
            </a:r>
            <a:r>
              <a:rPr lang="ru-RU" sz="2400" dirty="0" smtClean="0"/>
              <a:t> </a:t>
            </a:r>
            <a:r>
              <a:rPr lang="ru-RU" sz="2400" dirty="0" err="1" smtClean="0"/>
              <a:t>білуге</a:t>
            </a:r>
            <a:r>
              <a:rPr lang="ru-RU" sz="2400" dirty="0" smtClean="0"/>
              <a:t> </a:t>
            </a:r>
            <a:r>
              <a:rPr lang="ru-RU" sz="2400" dirty="0" err="1" smtClean="0"/>
              <a:t>үйрену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5. </a:t>
            </a:r>
            <a:r>
              <a:rPr lang="ru-RU" sz="2400" dirty="0" err="1" smtClean="0"/>
              <a:t>Өзіңе пайдалы</a:t>
            </a:r>
            <a:r>
              <a:rPr lang="ru-RU" sz="2400" dirty="0" smtClean="0"/>
              <a:t> </a:t>
            </a:r>
            <a:r>
              <a:rPr lang="ru-RU" sz="2400" dirty="0" err="1" smtClean="0"/>
              <a:t>нәрсені алу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6. </a:t>
            </a:r>
            <a:r>
              <a:rPr lang="ru-RU" sz="2400" dirty="0" err="1" smtClean="0"/>
              <a:t>Әріптестермен жақсы қарым-қатынаста </a:t>
            </a:r>
            <a:r>
              <a:rPr lang="ru-RU" sz="2400" dirty="0" smtClean="0"/>
              <a:t>болу</a:t>
            </a:r>
            <a:br>
              <a:rPr lang="ru-RU" sz="2400" dirty="0" smtClean="0"/>
            </a:br>
            <a:r>
              <a:rPr lang="ru-RU" sz="2400" dirty="0" smtClean="0"/>
              <a:t>7. </a:t>
            </a:r>
            <a:r>
              <a:rPr lang="ru-RU" sz="2400" dirty="0" err="1" smtClean="0"/>
              <a:t>Өзін еркін</a:t>
            </a:r>
            <a:r>
              <a:rPr lang="ru-RU" sz="2400" dirty="0" smtClean="0"/>
              <a:t> </a:t>
            </a:r>
            <a:r>
              <a:rPr lang="ru-RU" sz="2400" dirty="0" err="1" smtClean="0"/>
              <a:t>ұстауға үйрену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8064896" cy="15453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err="1" smtClean="0"/>
              <a:t>Мақсаты: Мұғалімдердің психикалық көңіл-күйлерін көтеру, шығармашылық қабілеттерін бағалай білу</a:t>
            </a:r>
            <a:r>
              <a:rPr lang="ru-RU" sz="2400" dirty="0" smtClean="0"/>
              <a:t>, </a:t>
            </a:r>
            <a:r>
              <a:rPr lang="ru-RU" sz="2400" dirty="0" err="1" smtClean="0"/>
              <a:t>өздеріне құрметпен қарау, дұрыс қарым-қатынас орната</a:t>
            </a:r>
            <a:r>
              <a:rPr lang="ru-RU" sz="2400" dirty="0" smtClean="0"/>
              <a:t> </a:t>
            </a:r>
            <a:r>
              <a:rPr lang="ru-RU" sz="2400" dirty="0" err="1" smtClean="0"/>
              <a:t>білу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2000">
        <p14:shred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393" y="731838"/>
            <a:ext cx="2306014" cy="3475037"/>
          </a:xfrm>
        </p:spPr>
      </p:pic>
      <p:pic>
        <p:nvPicPr>
          <p:cNvPr id="4" name="Picture 4" descr="backgrounds_0003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04" y="-26988"/>
            <a:ext cx="925150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540567" y="17658"/>
            <a:ext cx="9577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ru-RU" sz="4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Ойын</a:t>
            </a:r>
            <a:r>
              <a:rPr lang="ru-RU" sz="4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алты</a:t>
            </a:r>
            <a:r>
              <a:rPr lang="ru-RU" sz="4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турдан</a:t>
            </a:r>
            <a:r>
              <a:rPr lang="ru-RU" sz="4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тұрады</a:t>
            </a:r>
            <a:endParaRPr lang="ru-RU" sz="4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rot="392561">
            <a:off x="24492" y="912218"/>
            <a:ext cx="3037827" cy="1216163"/>
          </a:xfrm>
          <a:prstGeom prst="wedgeEllipseCallout">
            <a:avLst>
              <a:gd name="adj1" fmla="val 58690"/>
              <a:gd name="adj2" fmla="val 4659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rgbClr val="FF0000"/>
                </a:solidFill>
              </a:rPr>
              <a:t>І тур</a:t>
            </a:r>
          </a:p>
          <a:p>
            <a:pPr algn="ctr"/>
            <a:r>
              <a:rPr lang="kk-KZ" sz="2800" dirty="0" smtClean="0">
                <a:solidFill>
                  <a:srgbClr val="FF0000"/>
                </a:solidFill>
              </a:rPr>
              <a:t>Танысу</a:t>
            </a:r>
            <a:endParaRPr lang="kk-KZ" sz="2800" dirty="0">
              <a:solidFill>
                <a:srgbClr val="FF0000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 rot="392561">
            <a:off x="123232" y="2423625"/>
            <a:ext cx="2680278" cy="1264846"/>
          </a:xfrm>
          <a:prstGeom prst="wedgeEllipseCallout">
            <a:avLst>
              <a:gd name="adj1" fmla="val 63623"/>
              <a:gd name="adj2" fmla="val -5302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solidFill>
                  <a:srgbClr val="FF0000"/>
                </a:solidFill>
              </a:rPr>
              <a:t>ІІ тур </a:t>
            </a:r>
          </a:p>
          <a:p>
            <a:pPr algn="ctr"/>
            <a:r>
              <a:rPr lang="kk-KZ" sz="2400" dirty="0" smtClean="0">
                <a:solidFill>
                  <a:srgbClr val="FF0000"/>
                </a:solidFill>
              </a:rPr>
              <a:t>Менің мінезім</a:t>
            </a:r>
            <a:endParaRPr lang="kk-KZ" sz="2400" dirty="0">
              <a:solidFill>
                <a:srgbClr val="FF0000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 rot="392561">
            <a:off x="16754" y="4564475"/>
            <a:ext cx="3995012" cy="1977187"/>
          </a:xfrm>
          <a:prstGeom prst="wedgeEllipseCallout">
            <a:avLst>
              <a:gd name="adj1" fmla="val 44218"/>
              <a:gd name="adj2" fmla="val -10936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ІІІ тур</a:t>
            </a:r>
          </a:p>
          <a:p>
            <a:pPr algn="ctr"/>
            <a:r>
              <a:rPr lang="kk-KZ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Тиімді</a:t>
            </a:r>
          </a:p>
          <a:p>
            <a:pPr algn="ctr"/>
            <a:r>
              <a:rPr lang="kk-KZ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Қарым-қатынас</a:t>
            </a:r>
            <a:endParaRPr lang="kk-KZ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 rot="392561">
            <a:off x="5859721" y="733031"/>
            <a:ext cx="3053468" cy="1536888"/>
          </a:xfrm>
          <a:prstGeom prst="wedgeEllipseCallout">
            <a:avLst>
              <a:gd name="adj1" fmla="val -47315"/>
              <a:gd name="adj2" fmla="val 6896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FF0000"/>
                </a:solidFill>
              </a:rPr>
              <a:t>І</a:t>
            </a:r>
            <a:r>
              <a:rPr lang="en-US" sz="2400" dirty="0" smtClean="0">
                <a:solidFill>
                  <a:srgbClr val="FF0000"/>
                </a:solidFill>
              </a:rPr>
              <a:t>V</a:t>
            </a:r>
            <a:r>
              <a:rPr lang="kk-KZ" sz="2400" dirty="0" smtClean="0">
                <a:solidFill>
                  <a:srgbClr val="FF0000"/>
                </a:solidFill>
              </a:rPr>
              <a:t> тур</a:t>
            </a:r>
          </a:p>
          <a:p>
            <a:pPr algn="ctr"/>
            <a:r>
              <a:rPr lang="kk-KZ" sz="2400" dirty="0" smtClean="0">
                <a:solidFill>
                  <a:srgbClr val="FF0000"/>
                </a:solidFill>
              </a:rPr>
              <a:t>Ыстық картоп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kk-KZ" sz="2400" dirty="0">
              <a:solidFill>
                <a:srgbClr val="FF0000"/>
              </a:solidFill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 rot="392561">
            <a:off x="5860236" y="2768988"/>
            <a:ext cx="3295545" cy="1502286"/>
          </a:xfrm>
          <a:prstGeom prst="wedgeEllipseCallout">
            <a:avLst>
              <a:gd name="adj1" fmla="val -75359"/>
              <a:gd name="adj2" fmla="val -28955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V</a:t>
            </a:r>
            <a:r>
              <a:rPr lang="kk-KZ" sz="2400" dirty="0" smtClean="0">
                <a:solidFill>
                  <a:srgbClr val="FFFF00"/>
                </a:solidFill>
              </a:rPr>
              <a:t> тур</a:t>
            </a:r>
          </a:p>
          <a:p>
            <a:pPr algn="ctr"/>
            <a:r>
              <a:rPr lang="kk-KZ" sz="2400" dirty="0" smtClean="0">
                <a:solidFill>
                  <a:srgbClr val="FFFF00"/>
                </a:solidFill>
              </a:rPr>
              <a:t>Қиял әлеміне саяхат</a:t>
            </a:r>
            <a:endParaRPr lang="kk-KZ" sz="2400" dirty="0">
              <a:solidFill>
                <a:srgbClr val="FFFF00"/>
              </a:solidFill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 rot="392561">
            <a:off x="5802331" y="4796802"/>
            <a:ext cx="2774297" cy="1531239"/>
          </a:xfrm>
          <a:prstGeom prst="wedgeEllipseCallout">
            <a:avLst>
              <a:gd name="adj1" fmla="val -60538"/>
              <a:gd name="adj2" fmla="val -98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V</a:t>
            </a:r>
            <a:r>
              <a:rPr lang="kk-KZ" sz="2400" dirty="0" smtClean="0">
                <a:solidFill>
                  <a:srgbClr val="FF0000"/>
                </a:solidFill>
              </a:rPr>
              <a:t>І тур</a:t>
            </a:r>
          </a:p>
          <a:p>
            <a:pPr algn="ctr"/>
            <a:r>
              <a:rPr lang="kk-KZ" sz="2400" dirty="0" smtClean="0">
                <a:solidFill>
                  <a:srgbClr val="FF0000"/>
                </a:solidFill>
              </a:rPr>
              <a:t>Шырақ</a:t>
            </a:r>
            <a:endParaRPr lang="kk-KZ" sz="2400" dirty="0">
              <a:solidFill>
                <a:srgbClr val="FF0000"/>
              </a:solidFill>
            </a:endParaRPr>
          </a:p>
        </p:txBody>
      </p:sp>
      <p:pic>
        <p:nvPicPr>
          <p:cNvPr id="16" name="Picture 12" descr="Gul_flash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16832"/>
            <a:ext cx="295232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150927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 t nhnlk44"/>
          <p:cNvPicPr/>
          <p:nvPr/>
        </p:nvPicPr>
        <p:blipFill>
          <a:blip r:embed="rId3" cstate="print">
            <a:lum bright="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23"/>
          <a:stretch>
            <a:fillRect/>
          </a:stretch>
        </p:blipFill>
        <p:spPr bwMode="auto">
          <a:xfrm>
            <a:off x="1" y="-459433"/>
            <a:ext cx="9143999" cy="731743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4" descr="colombe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1457">
            <a:off x="231896" y="15881"/>
            <a:ext cx="2459346" cy="22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ятно 2 7"/>
          <p:cNvSpPr/>
          <p:nvPr/>
        </p:nvSpPr>
        <p:spPr>
          <a:xfrm>
            <a:off x="2267744" y="-243408"/>
            <a:ext cx="3456384" cy="1490464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solidFill>
                  <a:schemeClr val="accent5"/>
                </a:solidFill>
              </a:rPr>
              <a:t>І тур</a:t>
            </a:r>
            <a:endParaRPr lang="kk-KZ" sz="4800" dirty="0">
              <a:solidFill>
                <a:schemeClr val="accent5"/>
              </a:solidFill>
            </a:endParaRPr>
          </a:p>
        </p:txBody>
      </p:sp>
      <p:pic>
        <p:nvPicPr>
          <p:cNvPr id="9" name="Picture 22" descr="учитель с указкой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33056"/>
            <a:ext cx="2344420" cy="279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 rot="20791171">
            <a:off x="933846" y="1422659"/>
            <a:ext cx="62646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Танысу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0911393">
            <a:off x="473207" y="2616459"/>
            <a:ext cx="81697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latin typeface="Comic Sans MS" pitchFamily="66" charset="0"/>
              </a:rPr>
              <a:t>Мысалы:</a:t>
            </a:r>
            <a:r>
              <a:rPr lang="ru-RU" sz="3200" b="1" dirty="0" smtClean="0">
                <a:solidFill>
                  <a:srgbClr val="002060"/>
                </a:solidFill>
              </a:rPr>
              <a:t>«</a:t>
            </a:r>
            <a:r>
              <a:rPr lang="ru-RU" sz="3200" b="1" dirty="0" err="1" smtClean="0">
                <a:solidFill>
                  <a:srgbClr val="002060"/>
                </a:solidFill>
              </a:rPr>
              <a:t>Таныс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болайық!» жаттығуы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</a:rPr>
              <a:t>Мақсаты: Өзін таныстыру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ұжымға бейімделу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айналасындағылармен бірлесіп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жұмыс жасауға оң бағыт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алу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 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kk-KZ" sz="3200" b="1" dirty="0">
              <a:latin typeface="Comic Sans MS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559989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4" name="Picture 4" descr="myblog-103310-1207682308_thumb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5521"/>
            <a:ext cx="9564774" cy="7703521"/>
          </a:xfrm>
          <a:prstGeom prst="rect">
            <a:avLst/>
          </a:prstGeom>
          <a:solidFill>
            <a:srgbClr val="800000"/>
          </a:solidFill>
          <a:ln>
            <a:noFill/>
          </a:ln>
          <a:extLst/>
        </p:spPr>
      </p:pic>
      <p:pic>
        <p:nvPicPr>
          <p:cNvPr id="5" name="Picture 4" descr="colombe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660">
            <a:off x="-263569" y="-394577"/>
            <a:ext cx="2557320" cy="182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6-конечная звезда 5"/>
          <p:cNvSpPr/>
          <p:nvPr/>
        </p:nvSpPr>
        <p:spPr>
          <a:xfrm rot="20911988">
            <a:off x="1702477" y="1699"/>
            <a:ext cx="2575454" cy="1091626"/>
          </a:xfrm>
          <a:prstGeom prst="star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solidFill>
                  <a:srgbClr val="FFC000"/>
                </a:solidFill>
              </a:rPr>
              <a:t>ІІ тур</a:t>
            </a:r>
            <a:endParaRPr lang="kk-KZ" sz="4800" dirty="0">
              <a:solidFill>
                <a:srgbClr val="FFC000"/>
              </a:solidFill>
            </a:endParaRPr>
          </a:p>
        </p:txBody>
      </p:sp>
      <p:pic>
        <p:nvPicPr>
          <p:cNvPr id="7" name="Picture 22" descr="учитель с указкой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2222">
            <a:off x="6892768" y="1339537"/>
            <a:ext cx="2344420" cy="333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11960" y="0"/>
            <a:ext cx="5219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Менің мінезім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3" descr="i2404op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8055">
            <a:off x="5228792" y="5426086"/>
            <a:ext cx="1635901" cy="94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 rot="21375065">
            <a:off x="483241" y="1013448"/>
            <a:ext cx="7776864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Мақсаты: Өзіне деген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сенімділігін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өзін тануға деген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қабілеттерін анықтау.</a:t>
            </a:r>
            <a:endParaRPr lang="ru-RU" sz="2800" b="1" dirty="0" smtClean="0">
              <a:solidFill>
                <a:srgbClr val="C00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Әрбір қатысушы білезіктей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шеңбер сызып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төртке бөледі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Әр бөлікке төмендегі жануар,аң, құс аттарын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жазып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шығады.</a:t>
            </a:r>
            <a:endParaRPr lang="ru-RU" sz="2800" b="1" dirty="0" smtClean="0">
              <a:solidFill>
                <a:srgbClr val="C00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Түйе, Жылқы, Сиыр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Қой, Ешкі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Мысық, Тауық, Қаз, Аққу, Қарлығаш,</a:t>
            </a:r>
            <a:endParaRPr lang="ru-RU" sz="2800" b="1" dirty="0" smtClean="0">
              <a:solidFill>
                <a:srgbClr val="C00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Үйрек, Бұлбұл, Арыстан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Қасқыр, Түлкі, Маймыл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Қоян, Тауешкі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Тасбақа,</a:t>
            </a:r>
            <a:endParaRPr lang="ru-RU" sz="2800" b="1" dirty="0" smtClean="0">
              <a:solidFill>
                <a:srgbClr val="C00A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Жылан</a:t>
            </a:r>
            <a:r>
              <a:rPr lang="ru-RU" sz="2800" b="1" dirty="0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C00A00"/>
                </a:solidFill>
                <a:latin typeface="Times New Roman" pitchFamily="18" charset="0"/>
                <a:cs typeface="Times New Roman" pitchFamily="18" charset="0"/>
              </a:rPr>
              <a:t>Балық.</a:t>
            </a:r>
            <a:endParaRPr lang="ru-RU" sz="2800" b="1" dirty="0" smtClean="0">
              <a:solidFill>
                <a:srgbClr val="C00A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A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13625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4" name="Picture 29" descr="Рисунок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8" descr="bbcceb9c1648ddbff2496c021f656765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234637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ьная выноска 5"/>
          <p:cNvSpPr/>
          <p:nvPr/>
        </p:nvSpPr>
        <p:spPr>
          <a:xfrm rot="20666960">
            <a:off x="4014366" y="658667"/>
            <a:ext cx="5069515" cy="1140714"/>
          </a:xfrm>
          <a:prstGeom prst="wedgeEllipseCallout">
            <a:avLst>
              <a:gd name="adj1" fmla="val -40712"/>
              <a:gd name="adj2" fmla="val 80251"/>
            </a:avLst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“Мен үйде” және “Мен жұмыста”</a:t>
            </a:r>
            <a:endParaRPr lang="kk-KZ" sz="32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674191">
            <a:off x="2195951" y="356928"/>
            <a:ext cx="28081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ІІІ тур</a:t>
            </a:r>
            <a:endParaRPr lang="ru-RU" sz="54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Picture 4" descr="colombe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660">
            <a:off x="167349" y="245864"/>
            <a:ext cx="2358003" cy="1740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9025" y="3356992"/>
            <a:ext cx="87849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«Мен 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үйде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«Мен 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жұмыста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жаттығуы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(10 минут)</a:t>
            </a:r>
          </a:p>
          <a:p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 сіздер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парақты екі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бағанға бөліңіздер.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бағанаға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«Мен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үйде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бағанаға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«Мен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жұмыста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жазыңыздар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бағананы сол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жердегі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мінез-құлықтарыңыз бен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жүріс -тұрыстарыңызды жазыңыздар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930273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4" name="Picture 29" descr="Рисунок2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Прямоугольник 4"/>
          <p:cNvSpPr/>
          <p:nvPr/>
        </p:nvSpPr>
        <p:spPr>
          <a:xfrm>
            <a:off x="283882" y="692696"/>
            <a:ext cx="8860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</a:t>
            </a:r>
            <a:r>
              <a:rPr lang="ru-RU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тиімді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қарым-қатынас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739" y="1654764"/>
            <a:ext cx="1441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i="1" dirty="0" smtClean="0">
                <a:solidFill>
                  <a:srgbClr val="FF0000"/>
                </a:solidFill>
              </a:rPr>
              <a:t>Кілт.</a:t>
            </a:r>
            <a:endParaRPr lang="kk-KZ" sz="2800" b="1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200901">
            <a:off x="48276" y="2147494"/>
            <a:ext cx="903649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қарым-қатынас орнату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жаттығуы.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Ортаға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мұғалім шақырамын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Сіздерге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тапсырмалар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Тапсырмаларды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үнсіз оқып, вербалдық емес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қарым-қатынас құралдарының көмегімен жағдаяттарды ойнап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шығуы тиіс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Басқа қатысушылар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жайлы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баяндалып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жатқанын шешулері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8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7" descr="pervclass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8268">
            <a:off x="316720" y="65980"/>
            <a:ext cx="2117725" cy="218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79912" y="188640"/>
            <a:ext cx="15867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</a:t>
            </a:r>
            <a:r>
              <a:rPr lang="kk-KZ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тур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263227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4" name="Picture 2" descr="a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4" descr="colombe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660">
            <a:off x="-328321" y="109254"/>
            <a:ext cx="2763992" cy="2181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23928" y="404664"/>
            <a:ext cx="4968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ыстық картоп</a:t>
            </a:r>
            <a:endParaRPr lang="ru-RU" sz="54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370" y="2060848"/>
            <a:ext cx="905663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«Ыстық картоп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ойыны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Қатысушылардың көңіл-күйлерін көтеру.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Қатысушылар шеңбер құрып тұрады.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Алдын-ала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дайындалған сұрақтар қағазға жазылып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дөңгелек пішінде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умаждап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ыстық картоп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дайындаймыз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Қарқынды әуен қосылады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да,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қатысушылар ыстық картопты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жылдам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бір-біріне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Әуен тоқтатылған кезде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ыстық картоп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кімнің қолында болады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тез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қағазды ашып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жазылған сұраққа жылдам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беруі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Сұрақтар: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2" descr="04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17232"/>
            <a:ext cx="7344816" cy="96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332656"/>
            <a:ext cx="2448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V</a:t>
            </a:r>
            <a:r>
              <a:rPr lang="kk-KZ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тур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5315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4" name="Picture 5" descr="25813851_5179456_3355510_828158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243408"/>
            <a:ext cx="10153128" cy="74168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4" descr="colombe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660">
            <a:off x="-194471" y="599366"/>
            <a:ext cx="2476158" cy="205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79912" y="980728"/>
            <a:ext cx="5037951" cy="707886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prstTxWarp prst="textWave4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Қиял әлеміне саяхат</a:t>
            </a:r>
            <a:endParaRPr lang="ru-RU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18" descr="image001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98249">
            <a:off x="8352537" y="5588220"/>
            <a:ext cx="1146044" cy="138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366445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kk-KZ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Қиял әлеміне саяхат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релаксациялық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жаттығу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қатысушылардың өздерін сергек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сезінуіне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көмектеседі.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ысымды түсіруге бағытталған, музыкамен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орындалады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0"/>
            <a:ext cx="27363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V</a:t>
            </a:r>
            <a:r>
              <a:rPr lang="kk-KZ" sz="54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І тур</a:t>
            </a:r>
            <a:endParaRPr lang="ru-RU" sz="5400" b="1" cap="none" spc="0" dirty="0">
              <a:ln>
                <a:prstDash val="solid"/>
              </a:ln>
              <a:solidFill>
                <a:srgbClr val="FFFF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64115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prism isContent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.9|1.5|0.8|0.9|1.4|1.2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|1.7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0.9|0.9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1.3|1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8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|0.8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|1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"/>
</p:tagLst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511</TotalTime>
  <Words>419</Words>
  <Application>Microsoft Office PowerPoint</Application>
  <PresentationFormat>Экран (4:3)</PresentationFormat>
  <Paragraphs>64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Слайд 1</vt:lpstr>
      <vt:lpstr>Топтағы қағида:  1. Белсенділікті арттыру 2. Бірігіп жұмыс істеу 3. Бір-біріне кедергі келтірмеу 4. Өз ойыңды ашық айта білуге үйрену 5. Өзіңе пайдалы нәрсені алу 6. Әріптестермен жақсы қарым-қатынаста болу 7. Өзін еркін ұстауға үйрену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client</cp:lastModifiedBy>
  <cp:revision>53</cp:revision>
  <dcterms:created xsi:type="dcterms:W3CDTF">2014-02-22T13:11:05Z</dcterms:created>
  <dcterms:modified xsi:type="dcterms:W3CDTF">2022-10-21T04:26:17Z</dcterms:modified>
</cp:coreProperties>
</file>