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830" r:id="rId1"/>
  </p:sldMasterIdLst>
  <p:notesMasterIdLst>
    <p:notesMasterId r:id="rId2"/>
  </p:notesMasterIdLst>
  <p:sldIdLst>
    <p:sldId id="619" r:id="rId3"/>
    <p:sldId id="620" r:id="rId4"/>
    <p:sldId id="621" r:id="rId5"/>
    <p:sldId id="622" r:id="rId6"/>
    <p:sldId id="623" r:id="rId7"/>
    <p:sldId id="624" r:id="rId8"/>
    <p:sldId id="625" r:id="rId9"/>
    <p:sldId id="626" r:id="rId10"/>
    <p:sldId id="627" r:id="rId11"/>
    <p:sldId id="628" r:id="rId12"/>
    <p:sldId id="629" r:id="rId13"/>
    <p:sldId id="630" r:id="rId14"/>
    <p:sldId id="631" r:id="rId15"/>
    <p:sldId id="632" r:id="rId16"/>
    <p:sldId id="633" r:id="rId17"/>
    <p:sldId id="634" r:id="rId18"/>
    <p:sldId id="635" r:id="rId19"/>
    <p:sldId id="636" r:id="rId20"/>
    <p:sldId id="637" r:id="rId21"/>
    <p:sldId id="638" r:id="rId22"/>
    <p:sldId id="639" r:id="rId23"/>
    <p:sldId id="640" r:id="rId24"/>
    <p:sldId id="641" r:id="rId25"/>
    <p:sldId id="642" r:id="rId26"/>
    <p:sldId id="643" r:id="rId27"/>
    <p:sldId id="644" r:id="rId28"/>
    <p:sldId id="645" r:id="rId29"/>
    <p:sldId id="646" r:id="rId30"/>
    <p:sldId id="647" r:id="rId31"/>
    <p:sldId id="648" r:id="rId32"/>
    <p:sldId id="649" r:id="rId33"/>
    <p:sldId id="650" r:id="rId34"/>
    <p:sldId id="651" r:id="rId35"/>
    <p:sldId id="652" r:id="rId36"/>
  </p:sldIdLst>
  <p:sldSz type="screen4x3" cy="6858000" cx="9144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tableStyles" Target="tableStyles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08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58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58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4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7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6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8" name="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8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59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9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8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84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5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8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9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90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91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92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93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9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95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6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9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60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9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9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701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702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03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70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70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8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6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7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67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ctr" defTabSz="914400" eaLnBrk="1" hangingPunct="1" latinLnBrk="0" rtl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Рисунок 12" descr="http://viki.rdf.ru/media/upload/preview/naydi-figuru-logika.jpg"/>
          <p:cNvPicPr>
            <a:picLocks/>
          </p:cNvPicPr>
          <p:nvPr/>
        </p:nvPicPr>
        <p:blipFill>
          <a:blip xmlns:r="http://schemas.openxmlformats.org/officeDocument/2006/relationships" r:embed="rId1"/>
          <a:srcRect l="1924" t="2377" r="52288" b="614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586" name="Заголовок 1"/>
          <p:cNvSpPr>
            <a:spLocks noGrp="1"/>
          </p:cNvSpPr>
          <p:nvPr>
            <p:ph type="ctrTitle"/>
          </p:nvPr>
        </p:nvSpPr>
        <p:spPr>
          <a:xfrm>
            <a:off x="1000100" y="1500174"/>
            <a:ext cx="7772400" cy="3571900"/>
          </a:xfrm>
        </p:spPr>
        <p:txBody>
          <a:bodyPr>
            <a:normAutofit fontScale="90000"/>
          </a:bodyPr>
          <a:p>
            <a:r>
              <a:rPr dirty="0" lang="kk-KZ" smtClean="0"/>
              <a:t/>
            </a:r>
            <a:br>
              <a:rPr dirty="0" lang="kk-KZ" smtClean="0"/>
            </a:br>
            <a:r>
              <a:rPr dirty="0" sz="3600" lang="kk-KZ" smtClean="0"/>
              <a:t>Геометриялық пішіндер</a:t>
            </a:r>
            <a:br>
              <a:rPr dirty="0" sz="3600" lang="kk-KZ" smtClean="0"/>
            </a:br>
            <a:r>
              <a:rPr b="1" dirty="0" sz="3600" lang="kk-KZ" smtClean="0"/>
              <a:t>Дидактикалық ойындар</a:t>
            </a:r>
            <a:r>
              <a:rPr b="1" dirty="0" lang="kk-KZ" smtClean="0"/>
              <a:t/>
            </a:r>
            <a:br>
              <a:rPr b="1" dirty="0" lang="kk-KZ" smtClean="0"/>
            </a:br>
            <a:r>
              <a:rPr b="1" dirty="0" lang="kk-KZ" smtClean="0"/>
              <a:t/>
            </a:r>
            <a:br>
              <a:rPr b="1" dirty="0" lang="kk-KZ" smtClean="0"/>
            </a:br>
            <a:r>
              <a:rPr b="1" dirty="0" lang="kk-KZ" smtClean="0"/>
              <a:t/>
            </a:r>
            <a:br>
              <a:rPr b="1" dirty="0" lang="kk-KZ" smtClean="0"/>
            </a:br>
            <a:r>
              <a:rPr b="1" dirty="0" lang="kk-KZ" smtClean="0"/>
              <a:t/>
            </a:r>
            <a:br>
              <a:rPr b="1" dirty="0" lang="kk-KZ" smtClean="0"/>
            </a:br>
            <a:r>
              <a:rPr b="1" dirty="0" sz="6000" lang="kk-KZ" smtClean="0">
                <a:solidFill>
                  <a:srgbClr val="7030A0"/>
                </a:solidFill>
              </a:rPr>
              <a:t>КАРТОТЕКАСЫ</a:t>
            </a:r>
            <a:r>
              <a:rPr b="1" dirty="0" lang="ru-RU" smtClean="0"/>
              <a:t/>
            </a:r>
            <a:br>
              <a:rPr b="1" dirty="0" lang="ru-RU" smtClean="0"/>
            </a:br>
            <a:endParaRPr dirty="0" lang="ru-RU"/>
          </a:p>
        </p:txBody>
      </p:sp>
      <p:pic>
        <p:nvPicPr>
          <p:cNvPr id="2097153" name="Рисунок 10" descr="http://go2.imgsmail.ru/imgpreview?key=6268c322772e39bd&amp;mb=imgdb_preview_124"/>
          <p:cNvPicPr>
            <a:picLocks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1285852" y="2428868"/>
            <a:ext cx="3357586" cy="2000264"/>
          </a:xfrm>
          <a:prstGeom prst="rect"/>
          <a:noFill/>
          <a:ln w="9525">
            <a:noFill/>
            <a:miter lim="800000"/>
            <a:headEnd/>
            <a:tailEnd/>
          </a:ln>
        </p:spPr>
      </p:pic>
      <p:pic>
        <p:nvPicPr>
          <p:cNvPr id="2097154" name="Рисунок 11" descr="http://go2.imgsmail.ru/imgpreview?key=6268c322772e39bd&amp;mb=imgdb_preview_124"/>
          <p:cNvPicPr>
            <a:picLocks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4643438" y="2428868"/>
            <a:ext cx="3357586" cy="2006604"/>
          </a:xfrm>
          <a:prstGeom prst="rect"/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0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№9«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Таныс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пішіндер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доминосы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0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20000"/>
          </a:bodyPr>
          <a:p>
            <a:pPr algn="ctr">
              <a:buNone/>
            </a:pP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білімдерін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бекіту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көп заттың ішінен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біреуін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таңдауға жаттықтыру.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бейнеленген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Ойынның мазмұны: Балаларға суреттерді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Жүргізуші бірінші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үстелдің ортасына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қояды, қалған 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сәйкес өзінің суретін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қояды, суретте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бейнеленген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осылай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жалғаса береді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№10«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Гараждар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1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1250" lnSpcReduction="20000"/>
          </a:bodyPr>
          <a:p>
            <a:pPr algn="ctr">
              <a:buNone/>
            </a:pP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білімдерін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бекіту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қабілеттерін 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жағымды көңіл-күйлерін қамтамасыз ету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бала саны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рульдер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дәл сондай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гараждар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жүргізуші болады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Қолдарына суреті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рульдерді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Белгі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көліктерін жүргізіп ойнайды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«Көліктеріңді гараждарыңа апарып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қойыңдар»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рульдегі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суретіне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ұқсас суреті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гараждың жанына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барып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тұра қалады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1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№11«Өз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үйіңді 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1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20000"/>
          </a:bodyPr>
          <a:p>
            <a:pPr algn="ctr">
              <a:buNone/>
            </a:pP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түстерді ажыратуға жаттықтыру; қабылдауын 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ойынның ережесін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сақтауға үйрету.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түрлі-түсті дөңгелектер.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түрлі-тісті дөңгелектер тарату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түсін атау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Үйлерін көрсету.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Белгі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дөңгелектерінің түсі 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үлкен шеңберлерге тұра қалады.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1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№12«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Зейінді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1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20000"/>
          </a:bodyPr>
          <a:p>
            <a:pPr algn="ctr">
              <a:buNone/>
            </a:pP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Күрделі геометриялық суреттен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үшбұрышты, төртбұрышты, шеңберді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көрсете білу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кескінделген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 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 көрсеткіш таяқшамен бірінші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/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үшінші, төртінші, бесінші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алтыншы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нұсқап, балаларға мынадай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сұрақ қояды: Суреттен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қандай таныс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көресіңдер?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Әрбір суретте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өзара ұқсас неше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бар?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Есептеу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аз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қателескен қатар ұтып шығады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dirty="0" lang="ru-RU" smtClean="0"/>
              <a:t> </a:t>
            </a:r>
            <a:endParaRPr dirty="0"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1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№13«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Мынау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 пішін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1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>
              <a:buNone/>
            </a:pPr>
            <a:r>
              <a:rPr dirty="0" lang="ru-RU" smtClean="0">
                <a:solidFill>
                  <a:srgbClr val="FF0000"/>
                </a:solidFill>
              </a:rPr>
              <a:t>   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сипалап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анықтау арқылы айта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Картоннан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жасалған 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5–түрі.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топқа қарап тұрып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қолын артқа ұстайды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 оның қолына геометриялық пішінді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ұстатады.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Бала оны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сипап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байқап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көрсетпей атын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№14«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Кім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зейінді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dirty="0" lang="ru-RU" smtClean="0"/>
              <a:t>» </a:t>
            </a:r>
            <a:endParaRPr dirty="0" lang="ru-RU"/>
          </a:p>
        </p:txBody>
      </p:sp>
      <p:sp>
        <p:nvSpPr>
          <p:cNvPr id="104861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1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пішіндерден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әртүрлі нәрселер құрастыру.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Сіріңке қорабында таратпа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 төмендегі бейнелерді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пішіндерден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бейнелер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құрайды.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Жылдам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болған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мадақталады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20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№15«Қандай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пішін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шықты?»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2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20000"/>
          </a:bodyPr>
          <a:p>
            <a:pPr algn="ctr"/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Таяқшалардан таныс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құрастыра білу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Әрбір балаға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данадан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санағыш таяқшалары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 балаларға үш таяқша алып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олардан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құрастыруды ұсынады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Қандай 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шықты?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Енді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төрт таяқша алып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құрастыру ұсынылады.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Қандай 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шықты?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 тағы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таяқша алып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шаршының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төртбұрыштың үстіне қоюды ұсынады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Қандай 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шықты?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№16«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Біркелкі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пішіндерді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сана»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2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1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танып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топтастыра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үйрету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қабілетін, қол қимылын жаттықтыру.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таратпа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(15 дана)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 балаға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таратылып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Суреттерден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біркелкі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санап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атау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2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№17«Бос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торларды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сәйкес пішіндермен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толтыр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2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>
              <a:buNone/>
            </a:pP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Геометриялық 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танып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атай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үйрету.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торларды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сәйкес пішіндермен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толтырту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Әр балаға жеткілікті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таратпа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суреттер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таратылып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Суреттердегі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торларды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сәйкес пішіндермен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толтыр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2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№18«Қандай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пішін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жетіспейді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?»</a:t>
            </a:r>
            <a:r>
              <a:rPr dirty="0" lang="ru-RU" smtClean="0"/>
              <a:t> </a:t>
            </a:r>
            <a:endParaRPr dirty="0" lang="ru-RU"/>
          </a:p>
        </p:txBody>
      </p:sp>
      <p:sp>
        <p:nvSpPr>
          <p:cNvPr id="104862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1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Геометриялық 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атай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үйрету.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Қай 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жетіспейтінін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тапқызу.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(Қораптан алу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)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Тақтаға 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қойылады.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көздеріңді жұмыңдар деп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қояды.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қай пішін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жетіспейтінін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табады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Рисунок 5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>
            <a:lum bright="70000" contrast="-70000"/>
          </a:blip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ln w="9525">
            <a:noFill/>
            <a:miter lim="800000"/>
            <a:headEnd/>
            <a:tailEnd/>
          </a:ln>
        </p:spPr>
      </p:pic>
      <p:sp>
        <p:nvSpPr>
          <p:cNvPr id="1048592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sz="3200" i="1" lang="kk-KZ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 1</a:t>
            </a:r>
            <a:r>
              <a:rPr dirty="0" sz="3200" i="1" lang="kk-KZ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“Артық-кемді </a:t>
            </a:r>
            <a:r>
              <a:rPr dirty="0" sz="3200" i="1" lang="kk-KZ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ата”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593" name="Подзаголовок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Autofit/>
          </a:bodyPr>
          <a:p>
            <a:pPr algn="ctr">
              <a:buNone/>
            </a:pPr>
            <a:r>
              <a:rPr dirty="0" sz="16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 Балаларға біреуі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артық немесе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кем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санды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тауып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атауды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үйрету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16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Ою-өрнектер, геометриялық пішіндер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салынған карточкалар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жиынтығы, геометриялық пішіндер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геометриялық /ұшбұрыш, шаршы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дөңгелек және 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с.с./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пайдаланып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мұғалімнің тапсырмасына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үндеместен жауап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беруі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Тәрбиеші тапсырма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орындайды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.: </a:t>
            </a:r>
          </a:p>
          <a:p>
            <a:pPr algn="ctr">
              <a:buNone/>
            </a:pP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16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а/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дөңгелектерден біреуін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артық етіп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ұшбұрыштарды қойыңдар /үш дөңгелек салынған сандық карточканы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көрсетеді/;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16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б/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мұндағы дөңгелектерден біреуін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кем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етіп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шаршыларды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қойыңдар 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/бес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дөңгелек салынған сандық карточканы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/; </a:t>
            </a:r>
          </a:p>
          <a:p>
            <a:pPr algn="ctr">
              <a:buNone/>
            </a:pP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16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в/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дәл осындай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көрсетіңдер /дөңгелекті көрсетеді/және осыларға сәйкес тапсырмаларды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көрсетіндер.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соңында қорытынды шығарылады.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Қатені 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аз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жіберген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қатар ұтып шығады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Ойынның барысында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балалардың зейіні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қол қимылының жылдамдығы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дәлдігі қалыптаса бастайды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және санауды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біреуі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артық немесе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кем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санды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тауып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атауды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1600" i="1" lang="ru-RU" err="1" smtClean="0">
                <a:latin typeface="Times New Roman" pitchFamily="18" charset="0"/>
                <a:cs typeface="Times New Roman" pitchFamily="18" charset="0"/>
              </a:rPr>
              <a:t>үйренеді</a:t>
            </a:r>
            <a:r>
              <a:rPr dirty="0" sz="16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1600" i="1" lang="ru-RU" smtClean="0">
                <a:latin typeface="Times New Roman" pitchFamily="18" charset="0"/>
                <a:cs typeface="Times New Roman" pitchFamily="18" charset="0"/>
              </a:rPr>
            </a:br>
            <a:endParaRPr dirty="0" sz="160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2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№19«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Пішіндерді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боя»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2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8125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1.Түстерді тани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үйрету.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                  2.Ойын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элементтерін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пайдалана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математикаға қызығушылықтарын арттыру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ұйымдастырып, оларға ақ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бет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қағаздағы пішіндердің суреттері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таратылып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Бұл суреттегі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боялмаған.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 балаларға тақтаға боялған 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ұсынады.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Балалардың міндеті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сол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тақтадағы түстеріне қарап алдарындағы 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сондай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түспен бояйды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Мұндай ойын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балалардың түсінулерін және шапшаңдықтарын шыңдайды.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Өлшемдер туралы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дидактикалық ойындар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№20«Сиқырлы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b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3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err="1" smtClean="0">
                <a:solidFill>
                  <a:srgbClr val="FF0000"/>
                </a:solidFill>
              </a:rPr>
              <a:t>Ойынның мақсаты: </a:t>
            </a:r>
            <a:r>
              <a:rPr dirty="0" lang="ru-RU" err="1" smtClean="0"/>
              <a:t>балалардың логикалық ойлау</a:t>
            </a:r>
            <a:r>
              <a:rPr dirty="0" lang="ru-RU" smtClean="0"/>
              <a:t> </a:t>
            </a:r>
            <a:r>
              <a:rPr dirty="0" lang="ru-RU" err="1" smtClean="0"/>
              <a:t>қабілетін, ес</a:t>
            </a:r>
            <a:r>
              <a:rPr dirty="0" lang="ru-RU" smtClean="0"/>
              <a:t>, </a:t>
            </a:r>
            <a:r>
              <a:rPr dirty="0" lang="ru-RU" err="1" smtClean="0"/>
              <a:t>зейін</a:t>
            </a:r>
            <a:r>
              <a:rPr dirty="0" lang="ru-RU" smtClean="0"/>
              <a:t>, </a:t>
            </a:r>
            <a:r>
              <a:rPr dirty="0" lang="ru-RU" err="1" smtClean="0"/>
              <a:t>қабылдау процесстерін</a:t>
            </a:r>
            <a:r>
              <a:rPr dirty="0" lang="ru-RU" smtClean="0"/>
              <a:t> </a:t>
            </a:r>
            <a:r>
              <a:rPr dirty="0" lang="ru-RU" err="1" smtClean="0"/>
              <a:t>дамыту</a:t>
            </a:r>
            <a:r>
              <a:rPr dirty="0" lang="ru-RU" smtClean="0"/>
              <a:t>. </a:t>
            </a:r>
            <a:br>
              <a:rPr dirty="0" lang="ru-RU" smtClean="0"/>
            </a:br>
            <a:r>
              <a:rPr dirty="0" lang="ru-RU" err="1" smtClean="0">
                <a:solidFill>
                  <a:srgbClr val="FF0000"/>
                </a:solidFill>
              </a:rPr>
              <a:t>Ойынның кұрал-жабдықтары: </a:t>
            </a:r>
            <a:r>
              <a:rPr dirty="0" lang="ru-RU" err="1" smtClean="0"/>
              <a:t>әр түрлі сурет</a:t>
            </a:r>
            <a:r>
              <a:rPr dirty="0" lang="ru-RU" smtClean="0"/>
              <a:t> </a:t>
            </a:r>
            <a:r>
              <a:rPr dirty="0" lang="ru-RU" err="1" smtClean="0"/>
              <a:t>бөлінділері.</a:t>
            </a:r>
            <a:r>
              <a:rPr dirty="0" lang="ru-RU" smtClean="0"/>
              <a:t> </a:t>
            </a:r>
            <a:br>
              <a:rPr dirty="0" lang="ru-RU" smtClean="0"/>
            </a:br>
            <a:r>
              <a:rPr dirty="0" lang="ru-RU" err="1" smtClean="0">
                <a:solidFill>
                  <a:srgbClr val="FF0000"/>
                </a:solidFill>
              </a:rPr>
              <a:t>Ойынның мазмұны: </a:t>
            </a:r>
            <a:r>
              <a:rPr dirty="0" lang="ru-RU" err="1" smtClean="0"/>
              <a:t>Балалар</a:t>
            </a:r>
            <a:r>
              <a:rPr dirty="0" lang="ru-RU" smtClean="0"/>
              <a:t> </a:t>
            </a:r>
            <a:r>
              <a:rPr dirty="0" lang="ru-RU" err="1" smtClean="0"/>
              <a:t>алдарындағы үлгі бойынша</a:t>
            </a:r>
            <a:r>
              <a:rPr dirty="0" lang="ru-RU" smtClean="0"/>
              <a:t> </a:t>
            </a:r>
            <a:r>
              <a:rPr dirty="0" lang="ru-RU" err="1" smtClean="0"/>
              <a:t>бөлінділерден сурет</a:t>
            </a:r>
            <a:r>
              <a:rPr dirty="0" lang="ru-RU" smtClean="0"/>
              <a:t> </a:t>
            </a:r>
            <a:r>
              <a:rPr dirty="0" lang="ru-RU" err="1" smtClean="0"/>
              <a:t>құрайды.</a:t>
            </a:r>
            <a:r>
              <a:rPr dirty="0" lang="ru-RU" smtClean="0"/>
              <a:t> </a:t>
            </a:r>
            <a:r>
              <a:rPr dirty="0" lang="ru-RU" err="1" smtClean="0"/>
              <a:t>Сурет</a:t>
            </a:r>
            <a:r>
              <a:rPr dirty="0" lang="ru-RU" smtClean="0"/>
              <a:t> </a:t>
            </a:r>
            <a:r>
              <a:rPr dirty="0" lang="ru-RU" err="1" smtClean="0"/>
              <a:t>бойынша</a:t>
            </a:r>
            <a:r>
              <a:rPr dirty="0" lang="ru-RU" smtClean="0"/>
              <a:t> </a:t>
            </a:r>
            <a:r>
              <a:rPr dirty="0" lang="ru-RU" err="1" smtClean="0"/>
              <a:t>әңгіме құрауды ұсыну.</a:t>
            </a:r>
            <a:r>
              <a:rPr dirty="0" lang="ru-RU" smtClean="0"/>
              <a:t> </a:t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3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№21«Көзіңді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жұмып, қолыңмен анықта»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3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Ұзын-қысқа, жуан-жіңішке, үлкен-кіші ұғымдарын бекіту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қарындаштар, таяқшалар.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сипап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сезу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арқылы заттың ұзын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қысқалығын анықтау.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Ұзындығы әртүрлі қарындаштар алынады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Жүргізуші 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баланы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шақырып, оған «көзіңді жұм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да,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қарындаштың ұзын-қысқалығын анықта» деген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тапсырма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6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3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№22«Сиқырлы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қапшық»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3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қасиеттері 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салыстыруға, топтастыруға үйрету.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түсі, өлшемі, пішіні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 түрлі ойыншықтар.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«Сиқырлы қапшықтың» ішіндегі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затты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ұстап көріп, пішінін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анықтайды, ойыншықты алған соң атын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түсін айтады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7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3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№23«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Зейінді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37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50000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r>
              <a:rPr dirty="0" sz="51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</a:t>
            </a:r>
            <a:r>
              <a:rPr dirty="0" sz="51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Биік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және аласа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ұғымдарын бекіту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логикалық ойлауын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51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51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биік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және аласа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заттар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бейнеленген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ойыншықтар.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sz="51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51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Балаларға биік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және аласа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заттардың суреттерін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ойыншықтарын қарастыруды ұсынады.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Әр суретте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бейнеленгенін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анықтау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Биік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затты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көрсеткенде балалар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орындарынан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тұрады, аласа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затты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көрсеткенде бастарын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5100" i="1" lang="ru-RU" err="1" smtClean="0">
                <a:latin typeface="Times New Roman" pitchFamily="18" charset="0"/>
                <a:cs typeface="Times New Roman" pitchFamily="18" charset="0"/>
              </a:rPr>
              <a:t>төмен түсіреді.</a:t>
            </a:r>
            <a:r>
              <a:rPr dirty="0" sz="510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sz="51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3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№24«Ұзын-қысқа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3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20000"/>
          </a:bodyPr>
          <a:p>
            <a:pPr algn="ctr">
              <a:buNone/>
            </a:pPr>
            <a:r>
              <a:rPr dirty="0" lang="ru-RU" err="1" smtClean="0"/>
              <a:t/>
            </a:r>
            <a:br>
              <a:rPr dirty="0" lang="ru-RU" err="1" smtClean="0"/>
            </a:br>
            <a:r>
              <a:rPr dirty="0" lang="ru-RU" err="1" smtClean="0"/>
              <a:t/>
            </a:r>
            <a:br>
              <a:rPr dirty="0" lang="ru-RU" err="1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өлшемдердің қасиеттерін қабылдауға үйрету; тапсырманы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орындауға жаттықтыру.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ұзын және қысқа жолақшалар.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ұзын және қысқа жолақшаны көрсету.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Өлшемін анықтау.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Жолақшаларды таратып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Үстелдің үстіндегі жолақшалардың ішінен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ұқсас жолақшаны табуға тапсырма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9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40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№25«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Шамдар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4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қасиеттері 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топтастыруға, түстерді, өлшемдерді ажыратуға жаттықтыру; зейіндерін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Құрал-жабдықтары: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бала саны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әртүрлі шамдар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шамдарды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шамдардың түсін, өлшемін анықтауды ұсыну.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тәрбиешінің шамын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өздерінің шамдарымен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салыстырады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Белгі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тәрбиешінің шамына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ұқсас шамдары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ортаға жүгіріп шығады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0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4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№26«Қолымда 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бар?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4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1250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ұзын-қысқа, жуан-жіңішке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үлкен-кіші, оң-сол жайлы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білімдерін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бекіту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Түйсіну сезімдерін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ұсақ тастар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жаңғақтар.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Баланың қолына үлкендігі әртүрлі 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ұстату.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үлкен және кіші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тастар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Бала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қолына қарамастан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сипап-сезу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арқылы үлкен-кіші заттың оң және сол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қолында екенін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анықтайды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Қалған 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оның жауабынын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дұрыстығын тексереді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Жуан-жіңішке, ұзын-қысқа өлшемдері 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жұмыс осылайша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жүргізіледі.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4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№27«Қуыршақ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қонаққа дайындалуда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4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0625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ұзын-қысқа, жуан-жіңішке, ұзындығы бірдей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өлшемдерді салыстыруға жаттықтыру.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ұзындығы, жуандығы, түсі әртүрлі ленталар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Ойынның мазмұны: Қуыршақ қонаққа барады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киімін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киюге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шашына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бантик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таңдауға көмектесуді ұсыну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Көп бантиктердің арасынан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ұзындығы бірдей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бантикті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табу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Әдемі бантиктермен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қуыршақтың шашын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әсемдеу.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4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№28«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Тапсырманы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орында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4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>
              <a:buNone/>
            </a:pP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үлкен және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аз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ажыратуға жаттықтыру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үлкендігі әртүрлі ойыншықтар.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баланы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ортаға шақырып, оң қолына үлкен ойыншықты, сол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қолына кішкентай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ойыншықты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ал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тапсырма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осылай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жалғаса береді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59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№2«Дәл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тап»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59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білімдерін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бекіту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пішіндерді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атауға, ажыратуға, салыстыруға жаттықтыру.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бала саны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құлыптың суреттері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алдарындағы сиқырлы құлыпты ашуды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ұсыну.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Құлыптың кілттері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сиқырлы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пішіндерден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құралған екенін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айту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Әр 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құлыпқа сай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кілтті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құлыпты ашады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endParaRPr dirty="0" sz="330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3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4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№29«Қай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қолымда көп»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4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0625" lnSpcReduction="20000"/>
          </a:bodyPr>
          <a:p>
            <a:pPr algn="ctr">
              <a:buNone/>
            </a:pPr>
            <a:r>
              <a:rPr dirty="0" lang="ru-RU" smtClean="0"/>
              <a:t>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аз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және көп 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ажиратуға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салыстыруға жаттықтыру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қабілеттерін 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әртүрлі ұсақ заттар–моншақтар, түймелер </a:t>
            </a:r>
            <a:br>
              <a:rPr dirty="0" i="1" lang="ru-RU" err="1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ортаға 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баланы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шақырып, оң және сол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қолына көп және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аз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ұстатады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Бала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алдымен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көз мөлшерімен қай қолда зат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қай қолында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аз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анықтайы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қатарымен қойып, қай қатарда көп, қай қатарда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аз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тұрғанын салыстырады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lang="ru-RU" smtClean="0">
                <a:solidFill>
                  <a:srgbClr val="FF0000"/>
                </a:solidFill>
              </a:rPr>
              <a:t>№30«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Сипаттамасы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тап»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5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0625" lnSpcReduction="20000"/>
          </a:bodyPr>
          <a:p>
            <a:pPr algn="ctr">
              <a:buNone/>
            </a:pP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ұзын-қысқа, кең-тар, биік-аласа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ұғымдарын бекіту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жануарлардың, құстардың ойыншығы.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аю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түлкі, қасқыр, қоянның ойыншықтарын қарастырады.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 ойыншықты анықтап атын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Ойнаушылардың біреуі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бөлмеден шығып кетеді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басқа ойнаушылар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ойыншық туралы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жұмбақ құрастырады.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Жұмбақ құрастырғаннан кейін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жұмбақты шешетін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баланы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шақырады.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5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5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№31«Көп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және біреу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5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>
              <a:buNone/>
            </a:pP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көп және біреу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қатынастарын білуге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үйрету; заттардың тең, тең емес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топтарын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салыстыру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көп және 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бейнеленген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қарастырады.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Көп зат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және 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бейнеленген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бөліп, екі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жаққа қояды.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6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5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№32«Түрлі-түсті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жолақтар»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5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20000"/>
          </a:bodyPr>
          <a:p>
            <a:pPr algn="ctr">
              <a:buNone/>
            </a:pP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түстерді атауға, салыстыруға жаттықтыру; берілген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тапсырманы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орындауға ынталандыру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достық қарым-қатынастарын тәрбиелеу.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қағазға желімделген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әртүрлі жолақшалар.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: балаларға жолақшаларды көрсету, түстерін атау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жолақшаның түсі 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үстелдің үстіндегі дәл осындай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жолақшаны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табу. 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7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5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№33«Ұзын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және қысқа»</a:t>
            </a: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5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10000"/>
          </a:bodyPr>
          <a:p>
            <a:pPr algn="ctr">
              <a:buNone/>
            </a:pP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өлшемдердің қасиеттерін қабылдауға үйрету; тапсырманы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орындауға жаттықтыру.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ұзын және қысқа жолақшалар.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ұзын және қысқа жолақшаны көрсету.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Өлшемін анықтау.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Жолақшаларды таратып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Үстелдің үстіндегі жолақшалардың ішінен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ұқсас жолақшаны табуға тапсырма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беру. </a:t>
            </a: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59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№3«Үйдің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есігін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жабайық»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59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20000"/>
          </a:bodyPr>
          <a:p>
            <a:pPr algn="ctr"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өлшемі 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салыстыруға, жуан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және жіңішке заттарды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ажыратуға жаттықтыру.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қабілетін 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үйдің, есіктің суреттері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қағаздан қиылған, есігі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жоқ үйдің суретін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балаларға тарату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Жуан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және жіңішке есіктерді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үйдің өлшеміне сай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келтіріп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салуды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ұсыну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59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№4«Вагондарға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дөңгелек таңдау»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59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20000"/>
          </a:bodyPr>
          <a:p>
            <a:pPr algn="ctr">
              <a:buNone/>
            </a:pPr>
            <a:r>
              <a:rPr dirty="0" lang="ru-RU" err="1" smtClean="0"/>
              <a:t/>
            </a:r>
            <a:br>
              <a:rPr dirty="0" lang="ru-RU" err="1" smtClean="0"/>
            </a:br>
            <a:r>
              <a:rPr dirty="0" lang="ru-RU" err="1" smtClean="0"/>
              <a:t/>
            </a:r>
            <a:br>
              <a:rPr dirty="0" lang="ru-RU" err="1" smtClean="0"/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пішіндерді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ажыратуға, қасиеттерін білуге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жаттықтыру, ойлау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қабілетін дамыту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 қағазға салынған вагондар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әртүрлі геометриялық пішіндер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вагондарға лайық дөңгелектерді әртүрлі пішіндердің ішінен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табады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endParaRPr dirty="0" sz="330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00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№5«Үй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құрылысының ретін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көрсет»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0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3750" lnSpcReduction="20000"/>
          </a:bodyPr>
          <a:p>
            <a:pPr algn="ctr">
              <a:buNone/>
            </a:pPr>
            <a:r>
              <a:rPr dirty="0" lang="ru-RU" err="1" smtClean="0"/>
              <a:t/>
            </a:r>
            <a:br>
              <a:rPr dirty="0" lang="ru-RU" err="1" smtClean="0"/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 түстерді ажыратуға жаттықтыру; ойлау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қабілеттерін, қабылдау, ес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зейін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процесстерін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Құрал-жабдықтары: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 баланың 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саны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әртүрлі түсті жолақтар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пішіндер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үй суретінің үлгісі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sz="33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Мазмұны: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Балаларға үйдің суретінің үлгісін көрсету.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Балаларға әртүрлі жолақшаларды, пішіндерді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таратып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беру.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Үлгіге қарап 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осы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пішіндерден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sz="3300" i="1" lang="ru-RU" err="1" smtClean="0">
                <a:latin typeface="Times New Roman" pitchFamily="18" charset="0"/>
                <a:cs typeface="Times New Roman" pitchFamily="18" charset="0"/>
              </a:rPr>
              <a:t>үйді құрастыруды ұсыну</a:t>
            </a:r>
            <a:r>
              <a:rPr dirty="0" sz="330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sz="3300" i="1" lang="ru-RU" smtClean="0">
                <a:latin typeface="Times New Roman" pitchFamily="18" charset="0"/>
                <a:cs typeface="Times New Roman" pitchFamily="18" charset="0"/>
              </a:rPr>
            </a:br>
            <a:endParaRPr dirty="0" sz="330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№6«Бет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орамалға лайық жамауларды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табу»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0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10000"/>
          </a:bodyPr>
          <a:p>
            <a:pPr algn="ctr">
              <a:buNone/>
            </a:pP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геометриялық 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ажыратуға, салыстыруға жаттықтыру; логикалық ойлау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қабілеттерін 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Құрал-жабдықтары: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бала саны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қағаздан жасалған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бет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орамалдардың үлгісі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әртүрлі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Мазмұны: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Балаларға 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бет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орамалдардың үлгісін таратып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беру.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Алдарындағы пішіндердің ішінен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әр орамалға лайық жамауды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табуды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ұсыну.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0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№7«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Жұбын 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0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4375" lnSpcReduction="10000"/>
          </a:bodyPr>
          <a:p>
            <a:pPr algn="ctr">
              <a:buNone/>
            </a:pPr>
            <a:r>
              <a:rPr dirty="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геометриялық 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ажыратуға, салыстыруға жаттықтыру; білімдерін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бекіту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қабілеттерін 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Құрал-жабдықтары: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әртүрлі ретте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орналасқан геометриялық пішіндердің суреттері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Мазмұны: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Балаларға 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орналасқан суреттерді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тарату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Үлгі ретінде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көрсетіп, дәл осындай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жұбын табуды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ұсыну.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Суреттердің дұрыстығын тексеру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үшін оларды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салыстыру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dirty="0" lang="ru-RU" smtClean="0"/>
              <a:t> </a:t>
            </a:r>
            <a:br>
              <a:rPr dirty="0" lang="ru-RU" smtClean="0"/>
            </a:br>
            <a:endParaRPr dirty="0"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Рисунок 3" descr="https://im1-tub-kz.yandex.net/i?id=1fb61526414f537cae0cecfd054cfa3d&amp;n=33&amp;h=215&amp;w=28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60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№8«Әдемі </a:t>
            </a:r>
            <a:r>
              <a:rPr dirty="0" sz="320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кілемшелер</a:t>
            </a:r>
            <a:r>
              <a:rPr dirty="0" sz="3200" i="1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dirty="0" sz="3200" i="1"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0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6875" lnSpcReduction="20000"/>
          </a:bodyPr>
          <a:p>
            <a:pPr algn="ctr">
              <a:buNone/>
            </a:pP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мақсаты: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бөліктерден кілемше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жасауға үйрету; қабылдау, ес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зейін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процесстерін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ұйымшылдыққа тәрбиелеу.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құрал-жабдықтары: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қағаздан жасалған кілемшелер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r>
              <a:rPr dirty="0" i="1" lang="ru-RU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мазмұны: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 Балалар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геометриялық пішіндерді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i="1" lang="ru-RU" err="1" smtClean="0">
                <a:latin typeface="Times New Roman" pitchFamily="18" charset="0"/>
                <a:cs typeface="Times New Roman" pitchFamily="18" charset="0"/>
              </a:rPr>
              <a:t>кілемшелердің үстіне қойып, құрақ құрайды.</a:t>
            </a:r>
            <a:r>
              <a:rPr dirty="0" i="1" lang="ru-RU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dirty="0" i="1" lang="ru-RU" smtClean="0">
                <a:latin typeface="Times New Roman" pitchFamily="18" charset="0"/>
                <a:cs typeface="Times New Roman" pitchFamily="18" charset="0"/>
              </a:rPr>
            </a:br>
            <a:endParaRPr dirty="0" i="1"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ScaleCrop>0</ScaleCrop>
  <LinksUpToDate>0</LinksUpToDate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Геометриялық пішіндер  Дидактикалық ойындар КАРТОТЕКАСЫ </dc:title>
  <dc:creator>Бердибек</dc:creator>
  <cp:lastModifiedBy>Бердибек</cp:lastModifiedBy>
  <dcterms:created xsi:type="dcterms:W3CDTF">2016-12-03T04:14:35Z</dcterms:created>
  <dcterms:modified xsi:type="dcterms:W3CDTF">2019-04-14T11:14:23Z</dcterms:modified>
</cp:coreProperties>
</file>